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8"/>
  </p:notesMasterIdLst>
  <p:handoutMasterIdLst>
    <p:handoutMasterId r:id="rId59"/>
  </p:handoutMasterIdLst>
  <p:sldIdLst>
    <p:sldId id="974" r:id="rId12"/>
    <p:sldId id="1406" r:id="rId13"/>
    <p:sldId id="1278" r:id="rId14"/>
    <p:sldId id="1399" r:id="rId15"/>
    <p:sldId id="1448" r:id="rId16"/>
    <p:sldId id="1451" r:id="rId17"/>
    <p:sldId id="1452" r:id="rId18"/>
    <p:sldId id="1453" r:id="rId19"/>
    <p:sldId id="1447" r:id="rId20"/>
    <p:sldId id="1403" r:id="rId21"/>
    <p:sldId id="1402" r:id="rId22"/>
    <p:sldId id="1404" r:id="rId23"/>
    <p:sldId id="1408" r:id="rId24"/>
    <p:sldId id="1409" r:id="rId25"/>
    <p:sldId id="1410" r:id="rId26"/>
    <p:sldId id="1411" r:id="rId27"/>
    <p:sldId id="1412" r:id="rId28"/>
    <p:sldId id="1413" r:id="rId29"/>
    <p:sldId id="1414" r:id="rId30"/>
    <p:sldId id="1415" r:id="rId31"/>
    <p:sldId id="1416" r:id="rId32"/>
    <p:sldId id="1417" r:id="rId33"/>
    <p:sldId id="1418" r:id="rId34"/>
    <p:sldId id="1419" r:id="rId35"/>
    <p:sldId id="1405" r:id="rId36"/>
    <p:sldId id="1291" r:id="rId37"/>
    <p:sldId id="1420" r:id="rId38"/>
    <p:sldId id="1450" r:id="rId39"/>
    <p:sldId id="1454" r:id="rId40"/>
    <p:sldId id="1455" r:id="rId41"/>
    <p:sldId id="1456" r:id="rId42"/>
    <p:sldId id="1449" r:id="rId43"/>
    <p:sldId id="1423" r:id="rId44"/>
    <p:sldId id="1425" r:id="rId45"/>
    <p:sldId id="1444" r:id="rId46"/>
    <p:sldId id="1431" r:id="rId47"/>
    <p:sldId id="1432" r:id="rId48"/>
    <p:sldId id="1434" r:id="rId49"/>
    <p:sldId id="1435" r:id="rId50"/>
    <p:sldId id="1436" r:id="rId51"/>
    <p:sldId id="1446" r:id="rId52"/>
    <p:sldId id="1437" r:id="rId53"/>
    <p:sldId id="1445" r:id="rId54"/>
    <p:sldId id="1438" r:id="rId55"/>
    <p:sldId id="1439" r:id="rId56"/>
    <p:sldId id="1441" r:id="rId57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51"/>
            <p14:sldId id="1452"/>
            <p14:sldId id="1453"/>
            <p14:sldId id="1447"/>
            <p14:sldId id="1403"/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54"/>
            <p14:sldId id="1455"/>
            <p14:sldId id="1456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FFFFCC"/>
    <a:srgbClr val="99CCFF"/>
    <a:srgbClr val="FFCCCC"/>
    <a:srgbClr val="0000FF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12월 4일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12월 4일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12월 4일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4일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2023-12-04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부천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1.1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2023-12-04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F757293F-9FA9-437E-923D-C78CDC390445}"/>
              </a:ext>
            </a:extLst>
          </p:cNvPr>
          <p:cNvSpPr/>
          <p:nvPr/>
        </p:nvSpPr>
        <p:spPr>
          <a:xfrm>
            <a:off x="849020" y="1098234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70876"/>
              </p:ext>
            </p:extLst>
          </p:nvPr>
        </p:nvGraphicFramePr>
        <p:xfrm>
          <a:off x="8104412" y="211913"/>
          <a:ext cx="1800000" cy="261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양한빈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https://youtu.be/xRROqKKYvB0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김연호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https://youtu.be/qAjoPs7S6co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김도현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https://youtu.be/4bRycVxxQE0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https://russelbc.megastudy.net/russel_bc/event/2023/interview/index.asp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69332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84C14B-A9C1-4968-98C7-950AED5E6E65}"/>
              </a:ext>
            </a:extLst>
          </p:cNvPr>
          <p:cNvSpPr/>
          <p:nvPr/>
        </p:nvSpPr>
        <p:spPr>
          <a:xfrm>
            <a:off x="849020" y="1715816"/>
            <a:ext cx="4135974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 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3A5B9A4-ED18-4B70-9A9E-D3347B0F27E5}"/>
              </a:ext>
            </a:extLst>
          </p:cNvPr>
          <p:cNvSpPr/>
          <p:nvPr/>
        </p:nvSpPr>
        <p:spPr>
          <a:xfrm>
            <a:off x="938261" y="120480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010E6C-61BB-4D4B-A21B-7A45D7A1066A}"/>
              </a:ext>
            </a:extLst>
          </p:cNvPr>
          <p:cNvSpPr/>
          <p:nvPr/>
        </p:nvSpPr>
        <p:spPr>
          <a:xfrm>
            <a:off x="923690" y="2006251"/>
            <a:ext cx="615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1A4C0B-208D-4479-B8DE-B7246150313C}"/>
              </a:ext>
            </a:extLst>
          </p:cNvPr>
          <p:cNvSpPr/>
          <p:nvPr/>
        </p:nvSpPr>
        <p:spPr>
          <a:xfrm>
            <a:off x="839931" y="4117059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05F023-76B2-4712-8CA2-A5D02B829A5D}"/>
              </a:ext>
            </a:extLst>
          </p:cNvPr>
          <p:cNvSpPr/>
          <p:nvPr/>
        </p:nvSpPr>
        <p:spPr>
          <a:xfrm>
            <a:off x="854718" y="4628405"/>
            <a:ext cx="3268737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“사소한 부분이 스트레스가 될 때가 많은데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스트레스 받지 않도록 세심하게 배려해 주신 부분이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BBFC0DA-9215-4D51-B62E-E1389A5391E9}"/>
              </a:ext>
            </a:extLst>
          </p:cNvPr>
          <p:cNvSpPr/>
          <p:nvPr/>
        </p:nvSpPr>
        <p:spPr>
          <a:xfrm>
            <a:off x="849020" y="421008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419D92-9332-4F05-80A9-DAE94FA9EDEA}"/>
              </a:ext>
            </a:extLst>
          </p:cNvPr>
          <p:cNvSpPr/>
          <p:nvPr/>
        </p:nvSpPr>
        <p:spPr>
          <a:xfrm>
            <a:off x="849020" y="4986777"/>
            <a:ext cx="6373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하다 보면 어쩔 수 없이 해이해지는 경우가 심심치 않게 발생하는데 개방형 구조로 자연적 감시의 원리가 적용되는 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넓고 좋아 모의고사 올려놓고도 자리가 부족하지 않은 점도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지우개 가루가 엄청 발생하는데 아침만 되면 싹 청소되어 있어서 스트레스 받지 않았습니다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2C44D7-897B-4E07-A57E-16D38C0602B2}"/>
              </a:ext>
            </a:extLst>
          </p:cNvPr>
          <p:cNvSpPr/>
          <p:nvPr/>
        </p:nvSpPr>
        <p:spPr>
          <a:xfrm>
            <a:off x="761844" y="990131"/>
            <a:ext cx="6618374" cy="4716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469A72-2D95-4495-8789-66CB9026FFA9}"/>
              </a:ext>
            </a:extLst>
          </p:cNvPr>
          <p:cNvSpPr/>
          <p:nvPr/>
        </p:nvSpPr>
        <p:spPr>
          <a:xfrm>
            <a:off x="689693" y="9139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DA5AA14B-D64D-46B9-9ACC-F2108670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19" y="1173700"/>
            <a:ext cx="572882" cy="5308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3A80088-F800-4BC0-A34A-916842EC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26" y="4177700"/>
            <a:ext cx="563787" cy="55611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D25F54-89FC-414F-BD64-AC74C178381B}"/>
              </a:ext>
            </a:extLst>
          </p:cNvPr>
          <p:cNvSpPr txBox="1"/>
          <p:nvPr/>
        </p:nvSpPr>
        <p:spPr>
          <a:xfrm>
            <a:off x="912869" y="5989135"/>
            <a:ext cx="6192688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b="1" spc="-1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400" dirty="0"/>
              <a:t>2023</a:t>
            </a:r>
            <a:r>
              <a:rPr lang="ko-KR" altLang="en-US" sz="1400" dirty="0"/>
              <a:t>학년도 러셀 부천 대입 결과 및 최상위권 합격생 인터뷰 확인하기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E554CA-68C0-4194-9259-4BB78562660B}"/>
              </a:ext>
            </a:extLst>
          </p:cNvPr>
          <p:cNvSpPr/>
          <p:nvPr/>
        </p:nvSpPr>
        <p:spPr>
          <a:xfrm>
            <a:off x="833205" y="59562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CC2D1B1-2DFD-4E32-BEB1-0116D8473DE2}"/>
              </a:ext>
            </a:extLst>
          </p:cNvPr>
          <p:cNvSpPr/>
          <p:nvPr/>
        </p:nvSpPr>
        <p:spPr>
          <a:xfrm>
            <a:off x="6321272" y="7647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96498C-5910-42C6-9C33-65F79762D2CF}"/>
              </a:ext>
            </a:extLst>
          </p:cNvPr>
          <p:cNvSpPr/>
          <p:nvPr/>
        </p:nvSpPr>
        <p:spPr>
          <a:xfrm>
            <a:off x="849020" y="2607976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B8A154-DBA2-4D55-BF8A-41E8768B79FA}"/>
              </a:ext>
            </a:extLst>
          </p:cNvPr>
          <p:cNvSpPr/>
          <p:nvPr/>
        </p:nvSpPr>
        <p:spPr>
          <a:xfrm>
            <a:off x="903329" y="314120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부천학원은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최상위 학생의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집합소이며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경쟁자들이 눈에 보이는 환경에서 공부하는 것이 장점입니다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648911C-06FE-407B-A977-67F99131FCA3}"/>
              </a:ext>
            </a:extLst>
          </p:cNvPr>
          <p:cNvSpPr/>
          <p:nvPr/>
        </p:nvSpPr>
        <p:spPr>
          <a:xfrm>
            <a:off x="923690" y="272718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C48B22-4C57-4F03-9CF9-C7510DFC8302}"/>
              </a:ext>
            </a:extLst>
          </p:cNvPr>
          <p:cNvSpPr/>
          <p:nvPr/>
        </p:nvSpPr>
        <p:spPr>
          <a:xfrm>
            <a:off x="923691" y="3479486"/>
            <a:ext cx="6280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개방형 구조로 이루어져 있어 다른 학생들의 공부하는 모습을 보며 더욱 열심히 하고자 하는 의욕을 다질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공부하다 보면 졸릴 때나 집중이 깨질 때가 있기 마련인데 그럴 때면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스탠딩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책상을 이용하여 집중을 유지할 수 있게 되어 좋았으며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면학분위기에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힘써주셔서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73C0DE-B4B4-4999-9007-25B23E05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28" y="2675599"/>
            <a:ext cx="551382" cy="5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부천에서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부천만의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92196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73949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부천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871870" y="1362681"/>
            <a:ext cx="904886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833098" y="12805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760843" y="1670701"/>
            <a:ext cx="9739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722072" y="15885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06942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12~15p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DB5D45-06C2-4B62-96A3-39FC3CF9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2" y="1847526"/>
            <a:ext cx="6282440" cy="30625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89431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5976522" y="18475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7845B4-F6D1-472D-A801-12AD6F5B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9" y="1854920"/>
            <a:ext cx="6249144" cy="3082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25040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2220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723592" y="17572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5966753" y="185188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C88BC4-1482-446D-A3A3-777FB003ED14}"/>
              </a:ext>
            </a:extLst>
          </p:cNvPr>
          <p:cNvSpPr/>
          <p:nvPr/>
        </p:nvSpPr>
        <p:spPr bwMode="auto">
          <a:xfrm>
            <a:off x="4104683" y="1005519"/>
            <a:ext cx="416269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040F7-461D-49F1-97BA-16CBD3F3D9D7}"/>
              </a:ext>
            </a:extLst>
          </p:cNvPr>
          <p:cNvSpPr/>
          <p:nvPr/>
        </p:nvSpPr>
        <p:spPr>
          <a:xfrm>
            <a:off x="4065911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F0A221-26F4-4A49-864C-B8E695C5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72" y="1730938"/>
            <a:ext cx="5058220" cy="374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82900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3 : </a:t>
            </a:r>
            <a:r>
              <a:rPr lang="ko-KR" altLang="en-US" sz="1200" b="1" spc="-150" dirty="0">
                <a:latin typeface="+mn-ea"/>
                <a:ea typeface="+mn-ea"/>
              </a:rPr>
              <a:t>충분한 자습시간 확보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460612" y="16232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313040" y="169207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5E6CC5-7F8C-4E7E-97AC-ACFC5F78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94" y="1614601"/>
            <a:ext cx="6717526" cy="32896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549626" y="15313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BBF86D-C85B-4309-9A6B-CE4896318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10807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F55A0-346A-430E-9E67-C762DAA7C8E0}"/>
              </a:ext>
            </a:extLst>
          </p:cNvPr>
          <p:cNvSpPr/>
          <p:nvPr/>
        </p:nvSpPr>
        <p:spPr bwMode="auto">
          <a:xfrm>
            <a:off x="5349695" y="3628634"/>
            <a:ext cx="1931949" cy="2220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89441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부전학원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노출 강사진과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https://russelbc.megastudy.net/russel/campus_common/russel_danka/russel_danka_new.asp?idx=1481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268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03138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81436-D906-4F5E-B67F-FC9906DE6E09}"/>
              </a:ext>
            </a:extLst>
          </p:cNvPr>
          <p:cNvSpPr/>
          <p:nvPr/>
        </p:nvSpPr>
        <p:spPr>
          <a:xfrm>
            <a:off x="5313040" y="3660993"/>
            <a:ext cx="20106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C8367E-428E-410F-B711-7AD86E0BDD3F}"/>
              </a:ext>
            </a:extLst>
          </p:cNvPr>
          <p:cNvSpPr/>
          <p:nvPr/>
        </p:nvSpPr>
        <p:spPr>
          <a:xfrm>
            <a:off x="5310923" y="35465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76279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18~20p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58265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848544" y="1533864"/>
            <a:ext cx="6389041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49B8D-8985-4B4B-9814-9CCB9813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65" y="1646030"/>
            <a:ext cx="1770649" cy="98918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3F824C-D005-40CF-9B8F-878D29035FC7}"/>
              </a:ext>
            </a:extLst>
          </p:cNvPr>
          <p:cNvSpPr/>
          <p:nvPr/>
        </p:nvSpPr>
        <p:spPr>
          <a:xfrm>
            <a:off x="1632614" y="164603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9A621-0443-49BA-AD04-894372EE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35" y="1621374"/>
            <a:ext cx="1872530" cy="103384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873000" y="162137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1077-3CEB-4063-B82D-2F16CF37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815" y="1616204"/>
            <a:ext cx="1870426" cy="105605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033241" y="16214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69728"/>
              </p:ext>
            </p:extLst>
          </p:nvPr>
        </p:nvGraphicFramePr>
        <p:xfrm>
          <a:off x="416495" y="899771"/>
          <a:ext cx="9073009" cy="1306250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2023-11-20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2023-12-04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연고대반</a:t>
                      </a: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endParaRPr kumimoji="1" lang="en-US" altLang="ko-KR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4~7p, 27~30p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31053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5C62F85-50F9-48ED-963B-A7FEC9E097B3}"/>
              </a:ext>
            </a:extLst>
          </p:cNvPr>
          <p:cNvSpPr/>
          <p:nvPr/>
        </p:nvSpPr>
        <p:spPr>
          <a:xfrm>
            <a:off x="7833320" y="1853213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61023"/>
              </p:ext>
            </p:extLst>
          </p:nvPr>
        </p:nvGraphicFramePr>
        <p:xfrm>
          <a:off x="8104412" y="211913"/>
          <a:ext cx="1800000" cy="11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이미지로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274425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4217591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9A6C7C-D56B-4CBA-834C-2CCF3EC9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33" y="1618344"/>
            <a:ext cx="1840225" cy="10257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58358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569CA-0C4D-439B-943B-192773D2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15" y="1607688"/>
            <a:ext cx="1887063" cy="105717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80025" y="16076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EFE445-FEE8-462A-886E-B395F3CA5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85" y="1607688"/>
            <a:ext cx="1409197" cy="10568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5879072" y="16076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DEFDF6-6DF6-487E-860E-A80860B0E2F8}"/>
              </a:ext>
            </a:extLst>
          </p:cNvPr>
          <p:cNvSpPr/>
          <p:nvPr/>
        </p:nvSpPr>
        <p:spPr>
          <a:xfrm>
            <a:off x="5452613" y="15421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</a:t>
            </a:r>
            <a:r>
              <a:rPr lang="en-US" altLang="ko-KR" sz="900" b="1" spc="-100" dirty="0">
                <a:latin typeface="+mn-ea"/>
                <a:ea typeface="+mn-ea"/>
              </a:rPr>
              <a:t>2</a:t>
            </a:r>
            <a:r>
              <a:rPr lang="ko-KR" altLang="en-US" sz="900" b="1" spc="-100" dirty="0">
                <a:latin typeface="+mn-ea"/>
                <a:ea typeface="+mn-ea"/>
              </a:rPr>
              <a:t>회 이상 엄격한 출결 관리 및 바자관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교육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교육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교육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DD70C-E1D2-44B4-833C-939D9D69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6" y="1618074"/>
            <a:ext cx="1841921" cy="100794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692777" y="161807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1D01727-9824-47A1-BB54-6ECF1BF74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80721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27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32908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255A196-1200-4B50-B8B5-E2A80585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01" y="1618074"/>
            <a:ext cx="1858728" cy="10233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863629" y="1610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E15B68-5D69-4362-91F3-6641FF85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621815"/>
            <a:ext cx="1891465" cy="103026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069049" y="1610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03064C-3165-4B79-8FE3-12AC3D1689DA}"/>
              </a:ext>
            </a:extLst>
          </p:cNvPr>
          <p:cNvSpPr/>
          <p:nvPr/>
        </p:nvSpPr>
        <p:spPr bwMode="auto">
          <a:xfrm>
            <a:off x="1300895" y="3139903"/>
            <a:ext cx="444015" cy="22408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3F7884-BCC6-46FD-A648-E996AF63AAE2}"/>
              </a:ext>
            </a:extLst>
          </p:cNvPr>
          <p:cNvSpPr/>
          <p:nvPr/>
        </p:nvSpPr>
        <p:spPr>
          <a:xfrm>
            <a:off x="1262123" y="30577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9FA7D4-1A0D-41ED-8AF3-84246523E016}"/>
              </a:ext>
            </a:extLst>
          </p:cNvPr>
          <p:cNvSpPr/>
          <p:nvPr/>
        </p:nvSpPr>
        <p:spPr bwMode="auto">
          <a:xfrm>
            <a:off x="3686920" y="2805015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EDFC94-2877-421B-9046-A4F2937A0830}"/>
              </a:ext>
            </a:extLst>
          </p:cNvPr>
          <p:cNvSpPr/>
          <p:nvPr/>
        </p:nvSpPr>
        <p:spPr>
          <a:xfrm>
            <a:off x="3648147" y="27228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89BE05-8418-4A05-A40B-DFC40E96EA2A}"/>
              </a:ext>
            </a:extLst>
          </p:cNvPr>
          <p:cNvSpPr/>
          <p:nvPr/>
        </p:nvSpPr>
        <p:spPr bwMode="auto">
          <a:xfrm>
            <a:off x="3536914" y="3397540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CAAA58-6624-4EBD-9804-61BD0D795026}"/>
              </a:ext>
            </a:extLst>
          </p:cNvPr>
          <p:cNvSpPr/>
          <p:nvPr/>
        </p:nvSpPr>
        <p:spPr>
          <a:xfrm>
            <a:off x="3498141" y="33154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7436BC-BFEB-4427-96FC-11FB8DDC2F4E}"/>
              </a:ext>
            </a:extLst>
          </p:cNvPr>
          <p:cNvSpPr/>
          <p:nvPr/>
        </p:nvSpPr>
        <p:spPr bwMode="auto">
          <a:xfrm>
            <a:off x="3167187" y="3541579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EB64452-C231-42E1-BC0D-4F298FF37C50}"/>
              </a:ext>
            </a:extLst>
          </p:cNvPr>
          <p:cNvSpPr/>
          <p:nvPr/>
        </p:nvSpPr>
        <p:spPr>
          <a:xfrm>
            <a:off x="3128414" y="3459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23218" y="3675072"/>
            <a:ext cx="1119447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9696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2B57403-EF6D-4934-AB3A-E84D36A8FB87}"/>
              </a:ext>
            </a:extLst>
          </p:cNvPr>
          <p:cNvSpPr/>
          <p:nvPr/>
        </p:nvSpPr>
        <p:spPr>
          <a:xfrm>
            <a:off x="10072527" y="3462155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6192980-72A9-47E4-88AA-152014C007F9}"/>
              </a:ext>
            </a:extLst>
          </p:cNvPr>
          <p:cNvSpPr/>
          <p:nvPr/>
        </p:nvSpPr>
        <p:spPr>
          <a:xfrm>
            <a:off x="71396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7B4FC40-1E9F-41B8-B2DB-6DA8F43C30C4}"/>
              </a:ext>
            </a:extLst>
          </p:cNvPr>
          <p:cNvSpPr/>
          <p:nvPr/>
        </p:nvSpPr>
        <p:spPr>
          <a:xfrm>
            <a:off x="73045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53BDDC3B-6429-4756-9912-80923C1BA3A2}"/>
              </a:ext>
            </a:extLst>
          </p:cNvPr>
          <p:cNvGrpSpPr/>
          <p:nvPr/>
        </p:nvGrpSpPr>
        <p:grpSpPr>
          <a:xfrm>
            <a:off x="175258" y="4666252"/>
            <a:ext cx="1973538" cy="967910"/>
            <a:chOff x="816877" y="4725144"/>
            <a:chExt cx="1973538" cy="967910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D92FAB1C-C7A1-4B01-B189-D217FB1EACB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33" name="꺾인 연결선 111">
                <a:extLst>
                  <a:ext uri="{FF2B5EF4-FFF2-40B4-BE49-F238E27FC236}">
                    <a16:creationId xmlns:a16="http://schemas.microsoft.com/office/drawing/2014/main" id="{7A637B6D-B2B7-49C4-A7FB-EE66C69433D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4" name="꺾인 연결선 112">
                <a:extLst>
                  <a:ext uri="{FF2B5EF4-FFF2-40B4-BE49-F238E27FC236}">
                    <a16:creationId xmlns:a16="http://schemas.microsoft.com/office/drawing/2014/main" id="{8C04985B-E09C-4ACF-B6DC-83DE2A3E32E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꺾인 연결선 113">
                <a:extLst>
                  <a:ext uri="{FF2B5EF4-FFF2-40B4-BE49-F238E27FC236}">
                    <a16:creationId xmlns:a16="http://schemas.microsoft.com/office/drawing/2014/main" id="{765CB120-5E12-4B28-A2D0-6991CF77379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6" name="꺾인 연결선 114">
                <a:extLst>
                  <a:ext uri="{FF2B5EF4-FFF2-40B4-BE49-F238E27FC236}">
                    <a16:creationId xmlns:a16="http://schemas.microsoft.com/office/drawing/2014/main" id="{A81428F1-7236-4E63-9407-7BA22B5F3EF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B265B2-0938-4ABD-86D1-09EC487E1CA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330EC64C-B44B-4962-9116-3B9E2DDEF5E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58F9E3A-B8B8-4777-B41A-B34A23DC9D0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971230A4-CF53-475A-8471-2FBD70F0F8D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1549A20-F122-45FC-B1C2-F5DA1416844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37" name="위쪽 화살표 115">
            <a:extLst>
              <a:ext uri="{FF2B5EF4-FFF2-40B4-BE49-F238E27FC236}">
                <a16:creationId xmlns:a16="http://schemas.microsoft.com/office/drawing/2014/main" id="{4F38DE1F-55B1-4E4F-B597-E95D68C7A886}"/>
              </a:ext>
            </a:extLst>
          </p:cNvPr>
          <p:cNvSpPr/>
          <p:nvPr/>
        </p:nvSpPr>
        <p:spPr bwMode="auto">
          <a:xfrm rot="3501043">
            <a:off x="1479036" y="4418605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8" name="사각형 설명선 116">
            <a:extLst>
              <a:ext uri="{FF2B5EF4-FFF2-40B4-BE49-F238E27FC236}">
                <a16:creationId xmlns:a16="http://schemas.microsoft.com/office/drawing/2014/main" id="{3CC6820C-032B-4918-BCBD-C0FB8BB1D7EB}"/>
              </a:ext>
            </a:extLst>
          </p:cNvPr>
          <p:cNvSpPr/>
          <p:nvPr/>
        </p:nvSpPr>
        <p:spPr bwMode="auto">
          <a:xfrm>
            <a:off x="503121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EA02FAF-6029-42D9-BD79-EC23709F0BBE}"/>
              </a:ext>
            </a:extLst>
          </p:cNvPr>
          <p:cNvSpPr/>
          <p:nvPr/>
        </p:nvSpPr>
        <p:spPr>
          <a:xfrm>
            <a:off x="4525652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E41C9F1-C9B0-40C1-BAC4-0B41C3FC51EE}"/>
              </a:ext>
            </a:extLst>
          </p:cNvPr>
          <p:cNvSpPr/>
          <p:nvPr/>
        </p:nvSpPr>
        <p:spPr>
          <a:xfrm>
            <a:off x="4527301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지구시스템과학과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양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A41B40F-2A92-4D6D-9700-A9C252F3059C}"/>
              </a:ext>
            </a:extLst>
          </p:cNvPr>
          <p:cNvSpPr/>
          <p:nvPr/>
        </p:nvSpPr>
        <p:spPr>
          <a:xfrm>
            <a:off x="2300824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66B8D67-9F7A-46FA-93F6-C60F8C0CAC5D}"/>
              </a:ext>
            </a:extLst>
          </p:cNvPr>
          <p:cNvSpPr/>
          <p:nvPr/>
        </p:nvSpPr>
        <p:spPr>
          <a:xfrm>
            <a:off x="2302473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CFDA4D8-F076-46EC-A1B3-3FC3E7DC7C15}"/>
              </a:ext>
            </a:extLst>
          </p:cNvPr>
          <p:cNvSpPr/>
          <p:nvPr/>
        </p:nvSpPr>
        <p:spPr>
          <a:xfrm>
            <a:off x="8975307" y="369775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39DD35-3284-47FC-AEC8-CE9B67D920AB}"/>
              </a:ext>
            </a:extLst>
          </p:cNvPr>
          <p:cNvSpPr/>
          <p:nvPr/>
        </p:nvSpPr>
        <p:spPr>
          <a:xfrm>
            <a:off x="8976956" y="377773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전주교육대학교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이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050B497-0388-4E19-8DD0-CD9CD2D1D26C}"/>
              </a:ext>
            </a:extLst>
          </p:cNvPr>
          <p:cNvSpPr/>
          <p:nvPr/>
        </p:nvSpPr>
        <p:spPr>
          <a:xfrm>
            <a:off x="6750479" y="369775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DAD84BC-26D9-466B-B72E-1050D8C250BE}"/>
              </a:ext>
            </a:extLst>
          </p:cNvPr>
          <p:cNvSpPr/>
          <p:nvPr/>
        </p:nvSpPr>
        <p:spPr>
          <a:xfrm>
            <a:off x="6752128" y="377773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5423981-5E0B-45C2-B38A-FCB9F7DFA7E3}"/>
              </a:ext>
            </a:extLst>
          </p:cNvPr>
          <p:cNvGrpSpPr/>
          <p:nvPr/>
        </p:nvGrpSpPr>
        <p:grpSpPr>
          <a:xfrm>
            <a:off x="6854341" y="4664627"/>
            <a:ext cx="1973538" cy="967910"/>
            <a:chOff x="816877" y="4725144"/>
            <a:chExt cx="1973538" cy="967910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6DE2FEA6-2703-46FC-9EB9-2D1C2F625C36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54" name="꺾인 연결선 128">
                <a:extLst>
                  <a:ext uri="{FF2B5EF4-FFF2-40B4-BE49-F238E27FC236}">
                    <a16:creationId xmlns:a16="http://schemas.microsoft.com/office/drawing/2014/main" id="{D9F63FFA-5EBB-44F2-AA87-C930206732A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꺾인 연결선 129">
                <a:extLst>
                  <a:ext uri="{FF2B5EF4-FFF2-40B4-BE49-F238E27FC236}">
                    <a16:creationId xmlns:a16="http://schemas.microsoft.com/office/drawing/2014/main" id="{398BEFF6-B2BD-4CE9-B8AE-6076AC48A9A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꺾인 연결선 130">
                <a:extLst>
                  <a:ext uri="{FF2B5EF4-FFF2-40B4-BE49-F238E27FC236}">
                    <a16:creationId xmlns:a16="http://schemas.microsoft.com/office/drawing/2014/main" id="{C0E1988D-1E1C-4D7E-93AA-FD0AE48FEC4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꺾인 연결선 131">
                <a:extLst>
                  <a:ext uri="{FF2B5EF4-FFF2-40B4-BE49-F238E27FC236}">
                    <a16:creationId xmlns:a16="http://schemas.microsoft.com/office/drawing/2014/main" id="{06DD82CE-5969-41A0-ABC2-F32E5A0E4E1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5021544-727A-47A4-A57A-67371B1BD77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AEAB7D1-7A57-4404-A3F1-BC2554C24642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5D39EB4-201C-4158-BF8C-0655199EB193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AD8FD-2CC9-488D-AC6F-526F23DC809D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37934FF-D58F-47CC-BAD8-975FB1D696E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58" name="사각형 설명선 132">
            <a:extLst>
              <a:ext uri="{FF2B5EF4-FFF2-40B4-BE49-F238E27FC236}">
                <a16:creationId xmlns:a16="http://schemas.microsoft.com/office/drawing/2014/main" id="{02E1D074-16D9-4F6A-AF92-53E168038C6F}"/>
              </a:ext>
            </a:extLst>
          </p:cNvPr>
          <p:cNvSpPr/>
          <p:nvPr/>
        </p:nvSpPr>
        <p:spPr bwMode="auto">
          <a:xfrm>
            <a:off x="6940202" y="459321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59" name="위쪽 화살표 133">
            <a:extLst>
              <a:ext uri="{FF2B5EF4-FFF2-40B4-BE49-F238E27FC236}">
                <a16:creationId xmlns:a16="http://schemas.microsoft.com/office/drawing/2014/main" id="{0BC736BB-810E-4995-8F8B-16955E3D3FAA}"/>
              </a:ext>
            </a:extLst>
          </p:cNvPr>
          <p:cNvSpPr/>
          <p:nvPr/>
        </p:nvSpPr>
        <p:spPr bwMode="auto">
          <a:xfrm rot="3622285">
            <a:off x="7513084" y="4354736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987DE43E-83D8-4385-9936-7A7265852C17}"/>
              </a:ext>
            </a:extLst>
          </p:cNvPr>
          <p:cNvGrpSpPr/>
          <p:nvPr/>
        </p:nvGrpSpPr>
        <p:grpSpPr>
          <a:xfrm>
            <a:off x="9083024" y="4664627"/>
            <a:ext cx="1973538" cy="967910"/>
            <a:chOff x="816877" y="4725144"/>
            <a:chExt cx="1973538" cy="967910"/>
          </a:xfrm>
        </p:grpSpPr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F808F6AA-15BE-409D-96DC-BB33287167FB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67" name="꺾인 연결선 141">
                <a:extLst>
                  <a:ext uri="{FF2B5EF4-FFF2-40B4-BE49-F238E27FC236}">
                    <a16:creationId xmlns:a16="http://schemas.microsoft.com/office/drawing/2014/main" id="{BCAD322F-6786-406B-B89D-4823D7675AC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꺾인 연결선 142">
                <a:extLst>
                  <a:ext uri="{FF2B5EF4-FFF2-40B4-BE49-F238E27FC236}">
                    <a16:creationId xmlns:a16="http://schemas.microsoft.com/office/drawing/2014/main" id="{4641AD14-C7CD-4A71-81DC-25F2CFA7E5E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꺾인 연결선 143">
                <a:extLst>
                  <a:ext uri="{FF2B5EF4-FFF2-40B4-BE49-F238E27FC236}">
                    <a16:creationId xmlns:a16="http://schemas.microsoft.com/office/drawing/2014/main" id="{FC2915F5-F460-4DDE-BD8D-8912F3A6D59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꺾인 연결선 144">
                <a:extLst>
                  <a:ext uri="{FF2B5EF4-FFF2-40B4-BE49-F238E27FC236}">
                    <a16:creationId xmlns:a16="http://schemas.microsoft.com/office/drawing/2014/main" id="{EE1B72DE-186F-43AC-A0CF-B9147B21E0AA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5C599F36-AF24-4F7D-90EC-B861A5E0E8D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D984E21-2FB6-4278-8544-B6FBFF56E455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96CAB20-F3F8-45FB-886A-6A077F7B5DC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771EA5B2-1E41-4BA8-96B2-70ECD2AA1436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서의치대반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BD0D15D-59D3-44FD-8764-AD25DF138C9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71" name="사각형 설명선 145">
            <a:extLst>
              <a:ext uri="{FF2B5EF4-FFF2-40B4-BE49-F238E27FC236}">
                <a16:creationId xmlns:a16="http://schemas.microsoft.com/office/drawing/2014/main" id="{58BE7D42-D81D-4785-97EE-B42C99DD326E}"/>
              </a:ext>
            </a:extLst>
          </p:cNvPr>
          <p:cNvSpPr/>
          <p:nvPr/>
        </p:nvSpPr>
        <p:spPr bwMode="auto">
          <a:xfrm>
            <a:off x="9168885" y="459321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72" name="위쪽 화살표 146">
            <a:extLst>
              <a:ext uri="{FF2B5EF4-FFF2-40B4-BE49-F238E27FC236}">
                <a16:creationId xmlns:a16="http://schemas.microsoft.com/office/drawing/2014/main" id="{DE6824A7-9E3C-483D-8D23-CE48082E5856}"/>
              </a:ext>
            </a:extLst>
          </p:cNvPr>
          <p:cNvSpPr/>
          <p:nvPr/>
        </p:nvSpPr>
        <p:spPr bwMode="auto">
          <a:xfrm rot="3622285">
            <a:off x="9596857" y="4750837"/>
            <a:ext cx="291615" cy="71813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2F4BF87-FBDB-4C78-9F36-1238161AD14A}"/>
              </a:ext>
            </a:extLst>
          </p:cNvPr>
          <p:cNvGrpSpPr/>
          <p:nvPr/>
        </p:nvGrpSpPr>
        <p:grpSpPr>
          <a:xfrm>
            <a:off x="4615111" y="4666251"/>
            <a:ext cx="1973538" cy="967910"/>
            <a:chOff x="816877" y="4725144"/>
            <a:chExt cx="1973538" cy="967910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B63341DC-E4F1-4B99-9506-06E88458F9C0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80" name="꺾인 연결선 111">
                <a:extLst>
                  <a:ext uri="{FF2B5EF4-FFF2-40B4-BE49-F238E27FC236}">
                    <a16:creationId xmlns:a16="http://schemas.microsoft.com/office/drawing/2014/main" id="{F764C94E-CE25-491C-AF35-5D2D496393B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꺾인 연결선 112">
                <a:extLst>
                  <a:ext uri="{FF2B5EF4-FFF2-40B4-BE49-F238E27FC236}">
                    <a16:creationId xmlns:a16="http://schemas.microsoft.com/office/drawing/2014/main" id="{9315A81C-1F25-429B-86C3-4CAC44D84C5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꺾인 연결선 113">
                <a:extLst>
                  <a:ext uri="{FF2B5EF4-FFF2-40B4-BE49-F238E27FC236}">
                    <a16:creationId xmlns:a16="http://schemas.microsoft.com/office/drawing/2014/main" id="{E16AA014-247C-46A8-80A4-396C06D099D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꺾인 연결선 114">
                <a:extLst>
                  <a:ext uri="{FF2B5EF4-FFF2-40B4-BE49-F238E27FC236}">
                    <a16:creationId xmlns:a16="http://schemas.microsoft.com/office/drawing/2014/main" id="{C5BE35A5-A0BD-461F-8A7B-C1BD2B8BB547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A5072D-FDE1-45D6-8BA6-42389F26BF7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F8E8ED47-021A-40D7-93E0-FE3BEE081220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37F32D2-82A6-4590-BF30-830ED5979CB7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3546FE2C-3834-42DB-83AC-C781DC8C638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174119F-C11B-4721-9717-46CFEB1177A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84" name="위쪽 화살표 115">
            <a:extLst>
              <a:ext uri="{FF2B5EF4-FFF2-40B4-BE49-F238E27FC236}">
                <a16:creationId xmlns:a16="http://schemas.microsoft.com/office/drawing/2014/main" id="{6390D6C1-E862-4A19-9C8B-CE0607DA7623}"/>
              </a:ext>
            </a:extLst>
          </p:cNvPr>
          <p:cNvSpPr/>
          <p:nvPr/>
        </p:nvSpPr>
        <p:spPr bwMode="auto">
          <a:xfrm rot="3501043">
            <a:off x="5918889" y="4418604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5" name="사각형 설명선 116">
            <a:extLst>
              <a:ext uri="{FF2B5EF4-FFF2-40B4-BE49-F238E27FC236}">
                <a16:creationId xmlns:a16="http://schemas.microsoft.com/office/drawing/2014/main" id="{3190997D-7DFF-46D7-BC0A-3DC283074929}"/>
              </a:ext>
            </a:extLst>
          </p:cNvPr>
          <p:cNvSpPr/>
          <p:nvPr/>
        </p:nvSpPr>
        <p:spPr bwMode="auto">
          <a:xfrm>
            <a:off x="4942974" y="4594837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38517AD-8D6F-44B8-9E16-25C6CC0567FF}"/>
              </a:ext>
            </a:extLst>
          </p:cNvPr>
          <p:cNvGrpSpPr/>
          <p:nvPr/>
        </p:nvGrpSpPr>
        <p:grpSpPr>
          <a:xfrm>
            <a:off x="2391185" y="4666251"/>
            <a:ext cx="1973538" cy="967910"/>
            <a:chOff x="816877" y="4725144"/>
            <a:chExt cx="1973538" cy="967910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5566FBBE-F021-4389-9FA3-CCA7A0C1BA3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93" name="꺾인 연결선 111">
                <a:extLst>
                  <a:ext uri="{FF2B5EF4-FFF2-40B4-BE49-F238E27FC236}">
                    <a16:creationId xmlns:a16="http://schemas.microsoft.com/office/drawing/2014/main" id="{40BBFCC3-94BC-40BF-AF19-6BCE21504A3A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4" name="꺾인 연결선 112">
                <a:extLst>
                  <a:ext uri="{FF2B5EF4-FFF2-40B4-BE49-F238E27FC236}">
                    <a16:creationId xmlns:a16="http://schemas.microsoft.com/office/drawing/2014/main" id="{595A3091-5F39-4C5D-8457-8B3E3B25719E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5" name="꺾인 연결선 113">
                <a:extLst>
                  <a:ext uri="{FF2B5EF4-FFF2-40B4-BE49-F238E27FC236}">
                    <a16:creationId xmlns:a16="http://schemas.microsoft.com/office/drawing/2014/main" id="{77DED6E4-8F89-41CE-8F6C-915B9110D8B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6" name="꺾인 연결선 114">
                <a:extLst>
                  <a:ext uri="{FF2B5EF4-FFF2-40B4-BE49-F238E27FC236}">
                    <a16:creationId xmlns:a16="http://schemas.microsoft.com/office/drawing/2014/main" id="{A68DAFFC-593B-472E-A1AB-2D421E4B5F8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1B45DBE-CF15-471C-9587-6285E78E940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14B085D-81A7-4B65-ABFB-0E487041981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A2479987-1541-4D91-A339-0437B0223025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326F641B-7D60-45BD-B016-375B2892736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977B660-8EF1-4965-8B0A-C42ED7FEF4BD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97" name="위쪽 화살표 115">
            <a:extLst>
              <a:ext uri="{FF2B5EF4-FFF2-40B4-BE49-F238E27FC236}">
                <a16:creationId xmlns:a16="http://schemas.microsoft.com/office/drawing/2014/main" id="{8FFE0E91-76A2-45C4-A991-D15074CF3218}"/>
              </a:ext>
            </a:extLst>
          </p:cNvPr>
          <p:cNvSpPr/>
          <p:nvPr/>
        </p:nvSpPr>
        <p:spPr bwMode="auto">
          <a:xfrm rot="3501043">
            <a:off x="3694963" y="4418604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사각형 설명선 116">
            <a:extLst>
              <a:ext uri="{FF2B5EF4-FFF2-40B4-BE49-F238E27FC236}">
                <a16:creationId xmlns:a16="http://schemas.microsoft.com/office/drawing/2014/main" id="{C13692A6-33F6-404D-92E8-6E5CAEAA99E1}"/>
              </a:ext>
            </a:extLst>
          </p:cNvPr>
          <p:cNvSpPr/>
          <p:nvPr/>
        </p:nvSpPr>
        <p:spPr bwMode="auto">
          <a:xfrm>
            <a:off x="2719048" y="4594837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-15552" y="35929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38411"/>
              </p:ext>
            </p:extLst>
          </p:nvPr>
        </p:nvGraphicFramePr>
        <p:xfrm>
          <a:off x="8104412" y="211913"/>
          <a:ext cx="1800000" cy="258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부천학원 내용 추가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https://russelbc.megastudy.net/intro/2023/final/index.asp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22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7048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2864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28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40894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5617464" y="1484784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56174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64" y="1675633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7048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2328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2328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3" y="3824023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0878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5705477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320878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90463" y="3479701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618312" y="3403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1107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5652291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92862" y="3558874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35473" y="3631144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33F987-A08D-4599-B58E-5DF0B94DDC16}"/>
              </a:ext>
            </a:extLst>
          </p:cNvPr>
          <p:cNvSpPr/>
          <p:nvPr/>
        </p:nvSpPr>
        <p:spPr>
          <a:xfrm>
            <a:off x="7369908" y="3486330"/>
            <a:ext cx="3240038" cy="20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14DB21-91A1-4DA8-9D8C-EBB25C03C346}"/>
              </a:ext>
            </a:extLst>
          </p:cNvPr>
          <p:cNvSpPr txBox="1"/>
          <p:nvPr/>
        </p:nvSpPr>
        <p:spPr>
          <a:xfrm>
            <a:off x="8897923" y="4346086"/>
            <a:ext cx="1712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출강 수학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선생님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경향과 시기별 학습 패턴을 반영한 콘텐츠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누적학습과 확인학습을 한번에 가능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6CA7E7F-33F6-49B4-A75C-5055ADE5F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105" y="4010901"/>
            <a:ext cx="819817" cy="10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60A9CF-8CF4-428F-9BD4-73D026BF9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561" y="4370560"/>
            <a:ext cx="805090" cy="10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C7A2A8-AA5F-4B67-906B-22D4B1544106}"/>
              </a:ext>
            </a:extLst>
          </p:cNvPr>
          <p:cNvSpPr/>
          <p:nvPr/>
        </p:nvSpPr>
        <p:spPr bwMode="auto">
          <a:xfrm>
            <a:off x="7398249" y="3517661"/>
            <a:ext cx="908012" cy="199440"/>
          </a:xfrm>
          <a:prstGeom prst="rect">
            <a:avLst/>
          </a:prstGeom>
          <a:solidFill>
            <a:srgbClr val="C0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전용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37286-66C2-46B0-916C-1719860463AF}"/>
              </a:ext>
            </a:extLst>
          </p:cNvPr>
          <p:cNvSpPr txBox="1"/>
          <p:nvPr/>
        </p:nvSpPr>
        <p:spPr>
          <a:xfrm>
            <a:off x="8906271" y="3643713"/>
            <a:ext cx="18565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30" dirty="0">
                <a:latin typeface="+mn-ea"/>
                <a:ea typeface="+mn-ea"/>
              </a:rPr>
              <a:t>시기별 꼭 필요한 핵심 문제 학습</a:t>
            </a: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러셀 부천</a:t>
            </a:r>
            <a:endParaRPr lang="en-US" altLang="ko-KR" sz="1400" b="1" spc="-15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수</a:t>
            </a:r>
            <a:r>
              <a:rPr lang="en-US" altLang="ko-KR" sz="1400" b="1" spc="-15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영 주간지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7775C6-34E7-4F1F-ACE0-58D1E5F3DEBD}"/>
              </a:ext>
            </a:extLst>
          </p:cNvPr>
          <p:cNvSpPr/>
          <p:nvPr/>
        </p:nvSpPr>
        <p:spPr>
          <a:xfrm>
            <a:off x="8625408" y="5395401"/>
            <a:ext cx="202028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2024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주간지 과목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강사진은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83D010-71F8-4ACD-8B68-C71338A1A75E}"/>
              </a:ext>
            </a:extLst>
          </p:cNvPr>
          <p:cNvSpPr/>
          <p:nvPr/>
        </p:nvSpPr>
        <p:spPr>
          <a:xfrm>
            <a:off x="7347981" y="3488088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382D4B-9198-4490-8EED-E73817EF022B}"/>
              </a:ext>
            </a:extLst>
          </p:cNvPr>
          <p:cNvSpPr/>
          <p:nvPr/>
        </p:nvSpPr>
        <p:spPr>
          <a:xfrm>
            <a:off x="7275830" y="34118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https://russeldata.megastudy.net/campus/images/russel/intro/2023/final/cont01_img04_05_bc.jpg">
            <a:extLst>
              <a:ext uri="{FF2B5EF4-FFF2-40B4-BE49-F238E27FC236}">
                <a16:creationId xmlns:a16="http://schemas.microsoft.com/office/drawing/2014/main" id="{AB01897E-0F61-44A3-99EB-BD1FF92E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0" y="4344494"/>
            <a:ext cx="3240000" cy="180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russeldata.megastudy.net/campus/images/russel/intro/2023/final/cont01_img04_06_bc.jpg">
            <a:extLst>
              <a:ext uri="{FF2B5EF4-FFF2-40B4-BE49-F238E27FC236}">
                <a16:creationId xmlns:a16="http://schemas.microsoft.com/office/drawing/2014/main" id="{229D43F8-AF04-4E01-81D5-DDFB71C7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34" y="4338136"/>
            <a:ext cx="3240000" cy="180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07916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이미지 활용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https://russelbc.megastudy.net/intro/2023/final/index.asp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BE07F3-1B58-4646-AF1C-4FEB8AF0B294}"/>
              </a:ext>
            </a:extLst>
          </p:cNvPr>
          <p:cNvSpPr/>
          <p:nvPr/>
        </p:nvSpPr>
        <p:spPr>
          <a:xfrm>
            <a:off x="759931" y="4329885"/>
            <a:ext cx="6630445" cy="18630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1EE68-ED3B-436E-9B6C-8530A91E2E6E}"/>
              </a:ext>
            </a:extLst>
          </p:cNvPr>
          <p:cNvSpPr/>
          <p:nvPr/>
        </p:nvSpPr>
        <p:spPr>
          <a:xfrm>
            <a:off x="687780" y="42536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5867C-1970-4A52-8829-93A1B92BA9AF}"/>
              </a:ext>
            </a:extLst>
          </p:cNvPr>
          <p:cNvSpPr/>
          <p:nvPr/>
        </p:nvSpPr>
        <p:spPr>
          <a:xfrm>
            <a:off x="2949123" y="433376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C4B39-9D6A-4979-A456-AD615D46A839}"/>
              </a:ext>
            </a:extLst>
          </p:cNvPr>
          <p:cNvSpPr/>
          <p:nvPr/>
        </p:nvSpPr>
        <p:spPr>
          <a:xfrm>
            <a:off x="6304570" y="432720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D56FC4-812A-42A5-9556-8C047777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14039"/>
              </p:ext>
            </p:extLst>
          </p:nvPr>
        </p:nvGraphicFramePr>
        <p:xfrm>
          <a:off x="344488" y="1196752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38686" y="2566227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99915" y="2484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44CB4-6704-4123-948B-962EA9EB5650}"/>
              </a:ext>
            </a:extLst>
          </p:cNvPr>
          <p:cNvSpPr/>
          <p:nvPr/>
        </p:nvSpPr>
        <p:spPr bwMode="auto">
          <a:xfrm>
            <a:off x="3976977" y="3320228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B1D2A-3BC9-43FF-B290-86B1600309D5}"/>
              </a:ext>
            </a:extLst>
          </p:cNvPr>
          <p:cNvSpPr/>
          <p:nvPr/>
        </p:nvSpPr>
        <p:spPr>
          <a:xfrm>
            <a:off x="3938206" y="3238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부천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19850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608948" y="4374341"/>
            <a:ext cx="838928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570176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F301C1-4087-4A29-AF54-461FAAF6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66" y="3446884"/>
            <a:ext cx="1292446" cy="3217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9536"/>
              </p:ext>
            </p:extLst>
          </p:nvPr>
        </p:nvGraphicFramePr>
        <p:xfrm>
          <a:off x="8103684" y="218024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64D9CB0-1D18-4FD4-A98D-F15C007969AE}"/>
              </a:ext>
            </a:extLst>
          </p:cNvPr>
          <p:cNvSpPr txBox="1"/>
          <p:nvPr/>
        </p:nvSpPr>
        <p:spPr>
          <a:xfrm>
            <a:off x="2804072" y="3182118"/>
            <a:ext cx="306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D4B95-30EE-4698-A2FE-BFEA5D8F4AF6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BA6C6-F013-4D6E-8E0F-2D1448654E5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7E254-9855-44DF-BCA7-26D2F12CE4BD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F4771-74C9-4B73-BE99-C94C3065FFB2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6B5708-4ADB-4D64-8A76-8EEF5975FEF8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C6EDE-3BFB-479F-9546-4881BFACC081}"/>
              </a:ext>
            </a:extLst>
          </p:cNvPr>
          <p:cNvSpPr/>
          <p:nvPr/>
        </p:nvSpPr>
        <p:spPr>
          <a:xfrm>
            <a:off x="131967" y="1979746"/>
            <a:ext cx="2475358" cy="4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 부천에서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477E3950-349C-4280-9F63-6143A64FB229}"/>
              </a:ext>
            </a:extLst>
          </p:cNvPr>
          <p:cNvSpPr/>
          <p:nvPr/>
        </p:nvSpPr>
        <p:spPr bwMode="auto">
          <a:xfrm>
            <a:off x="148610" y="2573159"/>
            <a:ext cx="3220214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순차 개강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모집요강 지원자격 해당자 순 접수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0ED1B-D502-4E1C-B306-2DE8BC6EC709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8116A-E2CC-4099-B4F9-0F4F5341691F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6">
            <a:extLst>
              <a:ext uri="{FF2B5EF4-FFF2-40B4-BE49-F238E27FC236}">
                <a16:creationId xmlns:a16="http://schemas.microsoft.com/office/drawing/2014/main" id="{68507C03-9164-453A-AE5F-B79EC13741B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F4A86A-3C01-47AA-BA8A-8C13D066B6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순차 개강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EB92E-0354-436A-A9CC-20C34021B844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12502-0C50-44EA-BF0D-17009940F96A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8C3AD5-0196-4ED7-A050-6BFB957313CB}"/>
              </a:ext>
            </a:extLst>
          </p:cNvPr>
          <p:cNvSpPr/>
          <p:nvPr/>
        </p:nvSpPr>
        <p:spPr>
          <a:xfrm>
            <a:off x="1192304" y="2006963"/>
            <a:ext cx="46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7528F-CEBF-4098-BB2D-622397A1DB9F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3882D1-E3DF-4EF7-8FAD-FEF9F93D4577}"/>
              </a:ext>
            </a:extLst>
          </p:cNvPr>
          <p:cNvSpPr/>
          <p:nvPr/>
        </p:nvSpPr>
        <p:spPr>
          <a:xfrm>
            <a:off x="148608" y="2578520"/>
            <a:ext cx="322021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9B6CED-21F3-4A2A-97DB-C9EF66ACACDA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6D77FE-A641-4F9A-87A1-C2F01FD97EAD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5A96E-D452-499C-8524-1D0122D730F3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74654-9C23-4CC5-B659-5C05ADB9A6B7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9F29AA-E670-49C7-B09B-174946DBFCC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62429-298A-42E5-9FF7-50C542105A39}"/>
              </a:ext>
            </a:extLst>
          </p:cNvPr>
          <p:cNvSpPr/>
          <p:nvPr/>
        </p:nvSpPr>
        <p:spPr>
          <a:xfrm>
            <a:off x="2844249" y="41910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CE90C0-FAC5-4BEE-9E39-B403B04977AE}"/>
              </a:ext>
            </a:extLst>
          </p:cNvPr>
          <p:cNvSpPr/>
          <p:nvPr/>
        </p:nvSpPr>
        <p:spPr bwMode="auto">
          <a:xfrm>
            <a:off x="2963743" y="4276318"/>
            <a:ext cx="1103193" cy="1343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343175" y="2671129"/>
            <a:ext cx="2881633" cy="513797"/>
            <a:chOff x="2993425" y="3861048"/>
            <a:chExt cx="2881633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2881633" cy="299153"/>
              <a:chOff x="-246935" y="4515796"/>
              <a:chExt cx="2881633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2157963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접수 </a:t>
                </a:r>
                <a:r>
                  <a:rPr lang="ko-KR" altLang="en-US" sz="9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ㅣ</a:t>
                </a:r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모집요강 지원자격 해당자 순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069524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3/1(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atin typeface="+mn-ea"/>
                  <a:ea typeface="+mn-ea"/>
                </a:rPr>
                <a:t>부터 순차 개강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469096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461253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08993" y="422896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부천에서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516219" y="2151495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477447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293474" y="2597698"/>
            <a:ext cx="2882472" cy="63213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240124" y="25187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43878"/>
              </p:ext>
            </p:extLst>
          </p:nvPr>
        </p:nvGraphicFramePr>
        <p:xfrm>
          <a:off x="8122928" y="211913"/>
          <a:ext cx="1800000" cy="159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4216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464734" y="3535791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425962" y="34536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429120" y="3683852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390348" y="36017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17465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97691"/>
              </p:ext>
            </p:extLst>
          </p:nvPr>
        </p:nvGraphicFramePr>
        <p:xfrm>
          <a:off x="234921" y="4709621"/>
          <a:ext cx="29858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29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169895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3/1(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부터 순차 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현장 접수 </a:t>
                      </a:r>
                      <a:r>
                        <a:rPr lang="ko-KR" altLang="en-US" sz="900" b="0" spc="-150" dirty="0" err="1">
                          <a:solidFill>
                            <a:schemeClr val="tx1"/>
                          </a:solidFill>
                        </a:rPr>
                        <a:t>ㅣ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 모집요강 지원자격 해당자 순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입학문의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전화 상담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032.265.1010</a:t>
                      </a:r>
                    </a:p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온라인 상담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155197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980448" y="6012589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19119" y="59363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001931" y="4198842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963159" y="4116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09772"/>
              </p:ext>
            </p:extLst>
          </p:nvPr>
        </p:nvGraphicFramePr>
        <p:xfrm>
          <a:off x="3431138" y="1358366"/>
          <a:ext cx="2933502" cy="29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94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입학 상담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등록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입학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245734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5306489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855336"/>
            <a:ext cx="3012579" cy="3254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spc="-100" dirty="0">
                <a:latin typeface="+mn-ea"/>
                <a:ea typeface="+mn-ea"/>
              </a:rPr>
              <a:t>입학 상담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상담일시 예약 필수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en-US" altLang="ko-KR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032.265.1010</a:t>
            </a: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전형 확인 및 강의 선택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확인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 또는 상담 채널 제출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[</a:t>
            </a:r>
            <a:r>
              <a:rPr lang="ko-KR" altLang="en-US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 선택 및 등록 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결제 中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등록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결제 中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입학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00" dirty="0" err="1">
                <a:latin typeface="+mn-ea"/>
                <a:ea typeface="+mn-ea"/>
              </a:rPr>
              <a:t>신규생</a:t>
            </a:r>
            <a:r>
              <a:rPr lang="ko-KR" altLang="en-US" spc="-100" dirty="0">
                <a:latin typeface="+mn-ea"/>
                <a:ea typeface="+mn-ea"/>
              </a:rPr>
              <a:t> 오리엔테이션 참석 필수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등록생에게 별도 안내</a:t>
            </a:r>
            <a:endParaRPr lang="en-US" altLang="ko-KR" sz="700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216691" y="72744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4177919" y="6453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모서리가 둥근 직사각형 46">
            <a:extLst>
              <a:ext uri="{FF2B5EF4-FFF2-40B4-BE49-F238E27FC236}">
                <a16:creationId xmlns:a16="http://schemas.microsoft.com/office/drawing/2014/main" id="{21FD8BE0-9D85-4AAF-85CD-50EF41CC1052}"/>
              </a:ext>
            </a:extLst>
          </p:cNvPr>
          <p:cNvSpPr/>
          <p:nvPr/>
        </p:nvSpPr>
        <p:spPr bwMode="auto">
          <a:xfrm>
            <a:off x="1670468" y="5618927"/>
            <a:ext cx="692013" cy="1790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590C7F-0101-4BE2-9C3E-3A29AB64537E}"/>
              </a:ext>
            </a:extLst>
          </p:cNvPr>
          <p:cNvSpPr/>
          <p:nvPr/>
        </p:nvSpPr>
        <p:spPr>
          <a:xfrm>
            <a:off x="2230502" y="55427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60A11-E2FD-4E4D-A935-7175F299E722}"/>
              </a:ext>
            </a:extLst>
          </p:cNvPr>
          <p:cNvSpPr/>
          <p:nvPr/>
        </p:nvSpPr>
        <p:spPr>
          <a:xfrm>
            <a:off x="3414044" y="3929012"/>
            <a:ext cx="2830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부천학원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채널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상담원 채팅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이미지 파일 전송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03C591-EC42-4FCA-A3A3-0FE9F353CE7E}"/>
              </a:ext>
            </a:extLst>
          </p:cNvPr>
          <p:cNvSpPr/>
          <p:nvPr/>
        </p:nvSpPr>
        <p:spPr>
          <a:xfrm>
            <a:off x="4487857" y="22753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905621-818B-4FD5-AD7E-BFA052120ADF}"/>
              </a:ext>
            </a:extLst>
          </p:cNvPr>
          <p:cNvSpPr/>
          <p:nvPr/>
        </p:nvSpPr>
        <p:spPr>
          <a:xfrm>
            <a:off x="5097016" y="32330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801912"/>
            <a:ext cx="7881563" cy="61577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275224"/>
            <a:ext cx="3012579" cy="682618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9728" y="608423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25759"/>
              </p:ext>
            </p:extLst>
          </p:nvPr>
        </p:nvGraphicFramePr>
        <p:xfrm>
          <a:off x="8122928" y="211913"/>
          <a:ext cx="1800000" cy="83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601639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38145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1024294" y="398230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985522" y="3161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828398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모의고사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/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내신 전형 모집요강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7197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CF0F9A-783B-46BC-9235-10E1A981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1012"/>
              </p:ext>
            </p:extLst>
          </p:nvPr>
        </p:nvGraphicFramePr>
        <p:xfrm>
          <a:off x="272837" y="1130729"/>
          <a:ext cx="7776508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85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296085">
                  <a:extLst>
                    <a:ext uri="{9D8B030D-6E8A-4147-A177-3AD203B41FA5}">
                      <a16:colId xmlns:a16="http://schemas.microsoft.com/office/drawing/2014/main" val="3543974156"/>
                    </a:ext>
                  </a:extLst>
                </a:gridCol>
                <a:gridCol w="1386073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599923">
                  <a:extLst>
                    <a:ext uri="{9D8B030D-6E8A-4147-A177-3AD203B41FA5}">
                      <a16:colId xmlns:a16="http://schemas.microsoft.com/office/drawing/2014/main" val="3306886648"/>
                    </a:ext>
                  </a:extLst>
                </a:gridCol>
                <a:gridCol w="1902257">
                  <a:extLst>
                    <a:ext uri="{9D8B030D-6E8A-4147-A177-3AD203B41FA5}">
                      <a16:colId xmlns:a16="http://schemas.microsoft.com/office/drawing/2014/main" val="1429221270"/>
                    </a:ext>
                  </a:extLst>
                </a:gridCol>
                <a:gridCol w="1296085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반영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등급 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내신평균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4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 모의고사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학기까지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 기재된 모든 교과 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확통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반영 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1.6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1.8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77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개별 상담 진행 후 정원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6AE918-8475-4807-86DB-F9DCEB07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341084"/>
              </p:ext>
            </p:extLst>
          </p:nvPr>
        </p:nvGraphicFramePr>
        <p:xfrm>
          <a:off x="272837" y="5379382"/>
          <a:ext cx="29535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60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2461297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해당자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 평가원 모의고사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61949C-472E-453D-9D55-BE9604FD4352}"/>
              </a:ext>
            </a:extLst>
          </p:cNvPr>
          <p:cNvSpPr/>
          <p:nvPr/>
        </p:nvSpPr>
        <p:spPr>
          <a:xfrm>
            <a:off x="238898" y="6005583"/>
            <a:ext cx="3010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문서번호가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작성된 성적증명서 제출은 필수입니다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 (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온라인 모의고사 성적 적용 불가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3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예체능 전형은 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전형까지만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가능하며 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전형 외 인원은 모두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전형으로 지원 혜택이 적용됩니다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자퇴생의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경우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N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수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그린반으로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배정됩니다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9C121-26F1-4B86-9415-5CE89C21A891}"/>
              </a:ext>
            </a:extLst>
          </p:cNvPr>
          <p:cNvSpPr/>
          <p:nvPr/>
        </p:nvSpPr>
        <p:spPr>
          <a:xfrm>
            <a:off x="9907142" y="839686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4B6BF7-54AB-4706-8435-64957C404DFC}"/>
              </a:ext>
            </a:extLst>
          </p:cNvPr>
          <p:cNvSpPr/>
          <p:nvPr/>
        </p:nvSpPr>
        <p:spPr bwMode="auto">
          <a:xfrm>
            <a:off x="272837" y="3916886"/>
            <a:ext cx="7780594" cy="2943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A9538-C5CF-4248-85AC-E4BF53D67F08}"/>
              </a:ext>
            </a:extLst>
          </p:cNvPr>
          <p:cNvSpPr/>
          <p:nvPr/>
        </p:nvSpPr>
        <p:spPr>
          <a:xfrm>
            <a:off x="234065" y="38347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801913"/>
            <a:ext cx="3015949" cy="514736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7"/>
            <a:ext cx="3012579" cy="55175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22544" y="513791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44603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삭제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55679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828398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대학교 전형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(23~24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학번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 모집요강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7197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E12C164-05FA-4988-89B9-BCCE9DFE8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89205"/>
              </p:ext>
            </p:extLst>
          </p:nvPr>
        </p:nvGraphicFramePr>
        <p:xfrm>
          <a:off x="270081" y="1124434"/>
          <a:ext cx="2882719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037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211682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 자격 조건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의예계열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약대 포함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POSTECH / KAIST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UNIST / DGIST / GIST / KENTECH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사관학교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한국교원대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숙명여대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인하대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아주대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세종대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단국대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죽전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숭실대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항공대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기타 교육대학</a:t>
                      </a:r>
                      <a:endParaRPr lang="en-US" altLang="ko-KR" sz="900" b="0" i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수도권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지방국립대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71A3B66-C2BC-48FF-BEA7-430305AC0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03265"/>
              </p:ext>
            </p:extLst>
          </p:nvPr>
        </p:nvGraphicFramePr>
        <p:xfrm>
          <a:off x="255796" y="4212089"/>
          <a:ext cx="289700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62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2222642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</a:p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대학교 재학증명서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합격증명서</a:t>
                      </a:r>
                      <a:r>
                        <a:rPr lang="en-US" altLang="ko-KR" sz="900" b="0" i="0" strike="sng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strike="sngStrike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휴학증명서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中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9A9FE-241F-4E17-A6EF-5EE71ABDF0E7}"/>
              </a:ext>
            </a:extLst>
          </p:cNvPr>
          <p:cNvSpPr/>
          <p:nvPr/>
        </p:nvSpPr>
        <p:spPr>
          <a:xfrm>
            <a:off x="213812" y="4869763"/>
            <a:ext cx="3083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대학교 전형은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23~24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학번까지 적용되며 이전 학번은 별도 상담이 필요합니다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위 기준은 “최종합격“ 기준으로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, 1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차 합격자의 경우 “최종합격“ 해당 반 전형보다 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1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단계 아래로 인정합니다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3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대학교 전형 입학 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혜택을 적용을 받을 경우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1',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혜택을 적용 받을 경우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2'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로 배정됩니다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77CA17-4A07-445A-AD59-70C2265E66BB}"/>
              </a:ext>
            </a:extLst>
          </p:cNvPr>
          <p:cNvSpPr/>
          <p:nvPr/>
        </p:nvSpPr>
        <p:spPr>
          <a:xfrm>
            <a:off x="9906000" y="407357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DF151C-48DD-4F9A-88A5-02018EF868C9}"/>
              </a:ext>
            </a:extLst>
          </p:cNvPr>
          <p:cNvSpPr/>
          <p:nvPr/>
        </p:nvSpPr>
        <p:spPr bwMode="auto">
          <a:xfrm>
            <a:off x="2656514" y="4486482"/>
            <a:ext cx="346745" cy="21135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D33A38-DDC9-4A12-AA7A-F8448C079A87}"/>
              </a:ext>
            </a:extLst>
          </p:cNvPr>
          <p:cNvSpPr/>
          <p:nvPr/>
        </p:nvSpPr>
        <p:spPr>
          <a:xfrm>
            <a:off x="2617742" y="44043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7B3A5-7543-4C68-AA66-59BC67F40C47}"/>
              </a:ext>
            </a:extLst>
          </p:cNvPr>
          <p:cNvSpPr/>
          <p:nvPr/>
        </p:nvSpPr>
        <p:spPr bwMode="auto">
          <a:xfrm>
            <a:off x="950837" y="4646597"/>
            <a:ext cx="466902" cy="20224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CF6C36-26FE-41F3-AFB9-405E6DE12CA1}"/>
              </a:ext>
            </a:extLst>
          </p:cNvPr>
          <p:cNvSpPr/>
          <p:nvPr/>
        </p:nvSpPr>
        <p:spPr>
          <a:xfrm>
            <a:off x="912065" y="45644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4133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4252"/>
              </p:ext>
            </p:extLst>
          </p:nvPr>
        </p:nvGraphicFramePr>
        <p:xfrm>
          <a:off x="8114539" y="211913"/>
          <a:ext cx="1800000" cy="297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https://russelbc.megastudy.net/russel/campus_common/russel_danka/russel_danka_new.asp?idx=1481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접수방법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입학문의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https://russelbc.megastudy.net/russel/entinfo/popup_notice_service_nonlogin.asp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29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67777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 부천에서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49291"/>
              </p:ext>
            </p:extLst>
          </p:nvPr>
        </p:nvGraphicFramePr>
        <p:xfrm>
          <a:off x="107484" y="4658209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800873" y="2798969"/>
            <a:ext cx="704016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762100" y="2716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2127811" y="3351092"/>
            <a:ext cx="3769608" cy="115372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610846" y="487119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572073" y="47890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191534" y="486307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4152761" y="47809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084B34-12C0-4940-A7FB-CFFEBC172F6C}"/>
              </a:ext>
            </a:extLst>
          </p:cNvPr>
          <p:cNvGrpSpPr/>
          <p:nvPr/>
        </p:nvGrpSpPr>
        <p:grpSpPr>
          <a:xfrm>
            <a:off x="2187418" y="3384617"/>
            <a:ext cx="3710001" cy="1144395"/>
            <a:chOff x="1904172" y="3501883"/>
            <a:chExt cx="3710001" cy="1144395"/>
          </a:xfrm>
        </p:grpSpPr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9659091C-8A7F-452A-B2E3-872EE4C19452}"/>
                </a:ext>
              </a:extLst>
            </p:cNvPr>
            <p:cNvSpPr/>
            <p:nvPr/>
          </p:nvSpPr>
          <p:spPr bwMode="auto">
            <a:xfrm>
              <a:off x="1904172" y="384145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ED5353-7A42-4D6B-84E6-CCB3D89E8645}"/>
                </a:ext>
              </a:extLst>
            </p:cNvPr>
            <p:cNvSpPr txBox="1"/>
            <p:nvPr/>
          </p:nvSpPr>
          <p:spPr>
            <a:xfrm>
              <a:off x="2624252" y="3844596"/>
              <a:ext cx="2989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접수 </a:t>
              </a:r>
              <a:r>
                <a:rPr lang="ko-KR" altLang="en-US" sz="1200" spc="-1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ㅣ</a:t>
              </a:r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모집요강 지원자격 해당자 순 접수</a:t>
              </a:r>
            </a:p>
          </p:txBody>
        </p:sp>
        <p:sp>
          <p:nvSpPr>
            <p:cNvPr id="33" name="모서리가 둥근 직사각형 26">
              <a:extLst>
                <a:ext uri="{FF2B5EF4-FFF2-40B4-BE49-F238E27FC236}">
                  <a16:creationId xmlns:a16="http://schemas.microsoft.com/office/drawing/2014/main" id="{DCC43605-9C0F-494B-ABB7-7A523C758C2B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B518F4-511C-4C2C-A82C-68979FFF7515}"/>
                </a:ext>
              </a:extLst>
            </p:cNvPr>
            <p:cNvSpPr txBox="1"/>
            <p:nvPr/>
          </p:nvSpPr>
          <p:spPr>
            <a:xfrm>
              <a:off x="2611016" y="3501883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3/1(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</a:t>
              </a:r>
              <a:r>
                <a:rPr lang="ko-KR" altLang="en-US" sz="1200" spc="-150" dirty="0">
                  <a:latin typeface="+mn-ea"/>
                  <a:ea typeface="+mn-ea"/>
                </a:rPr>
                <a:t>부터 순차 개강</a:t>
              </a:r>
            </a:p>
          </p:txBody>
        </p:sp>
        <p:sp>
          <p:nvSpPr>
            <p:cNvPr id="45" name="모서리가 둥근 직사각형 32">
              <a:extLst>
                <a:ext uri="{FF2B5EF4-FFF2-40B4-BE49-F238E27FC236}">
                  <a16:creationId xmlns:a16="http://schemas.microsoft.com/office/drawing/2014/main" id="{62AC5010-48D1-4AFF-B1A0-E160C507D448}"/>
                </a:ext>
              </a:extLst>
            </p:cNvPr>
            <p:cNvSpPr/>
            <p:nvPr/>
          </p:nvSpPr>
          <p:spPr bwMode="auto">
            <a:xfrm>
              <a:off x="1904172" y="4181475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>
                  <a:solidFill>
                    <a:schemeClr val="bg1"/>
                  </a:solidFill>
                  <a:latin typeface="+mn-ea"/>
                  <a:ea typeface="+mn-ea"/>
                </a:rPr>
                <a:t>입학문의</a:t>
              </a:r>
              <a:endParaRPr lang="ko-KR" altLang="en-US" sz="1000" b="1" spc="-1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2F8ED-D05F-45EC-916A-98F7C866509C}"/>
                </a:ext>
              </a:extLst>
            </p:cNvPr>
            <p:cNvSpPr txBox="1"/>
            <p:nvPr/>
          </p:nvSpPr>
          <p:spPr>
            <a:xfrm>
              <a:off x="2624252" y="4184613"/>
              <a:ext cx="1479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상담</a:t>
              </a:r>
              <a:endParaRPr lang="en-US" altLang="ko-KR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 상담 </a:t>
              </a:r>
              <a:r>
                <a:rPr lang="en-US" altLang="ko-KR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032.265.1010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388EA8-7C80-4B2C-A1BB-A7DA4C61521A}"/>
              </a:ext>
            </a:extLst>
          </p:cNvPr>
          <p:cNvSpPr/>
          <p:nvPr/>
        </p:nvSpPr>
        <p:spPr>
          <a:xfrm>
            <a:off x="2072536" y="32653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1" name="모서리가 둥근 직사각형 46">
            <a:extLst>
              <a:ext uri="{FF2B5EF4-FFF2-40B4-BE49-F238E27FC236}">
                <a16:creationId xmlns:a16="http://schemas.microsoft.com/office/drawing/2014/main" id="{FEA034A6-67E9-4626-B72B-50B1E6A4CF84}"/>
              </a:ext>
            </a:extLst>
          </p:cNvPr>
          <p:cNvSpPr/>
          <p:nvPr/>
        </p:nvSpPr>
        <p:spPr bwMode="auto">
          <a:xfrm>
            <a:off x="3758943" y="4109010"/>
            <a:ext cx="692013" cy="1790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pic>
        <p:nvPicPr>
          <p:cNvPr id="52" name="Picture 2" descr="학원 문자 수신 알리미 신청">
            <a:extLst>
              <a:ext uri="{FF2B5EF4-FFF2-40B4-BE49-F238E27FC236}">
                <a16:creationId xmlns:a16="http://schemas.microsoft.com/office/drawing/2014/main" id="{32321019-F3A7-49BE-9A71-6C3ACC9C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16" y="2018820"/>
            <a:ext cx="1353600" cy="83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채팅상담">
            <a:extLst>
              <a:ext uri="{FF2B5EF4-FFF2-40B4-BE49-F238E27FC236}">
                <a16:creationId xmlns:a16="http://schemas.microsoft.com/office/drawing/2014/main" id="{CAA6B99D-18FD-4BF6-8DBF-5757188D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16" y="3006932"/>
            <a:ext cx="1353600" cy="9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4107A7-CCF9-4E56-A1DE-0352755515CD}"/>
              </a:ext>
            </a:extLst>
          </p:cNvPr>
          <p:cNvSpPr/>
          <p:nvPr/>
        </p:nvSpPr>
        <p:spPr>
          <a:xfrm>
            <a:off x="3743213" y="40267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7C7B25-D564-4B28-9EBA-DBB5B22EE212}"/>
              </a:ext>
            </a:extLst>
          </p:cNvPr>
          <p:cNvSpPr/>
          <p:nvPr/>
        </p:nvSpPr>
        <p:spPr>
          <a:xfrm>
            <a:off x="6557563" y="20038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281A6C-3F48-4DB9-A3D9-BB153A2FEDB2}"/>
              </a:ext>
            </a:extLst>
          </p:cNvPr>
          <p:cNvSpPr/>
          <p:nvPr/>
        </p:nvSpPr>
        <p:spPr>
          <a:xfrm>
            <a:off x="6310152" y="2464613"/>
            <a:ext cx="406738" cy="1520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5-1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50DB2D-C706-44F2-B220-538582337F99}"/>
              </a:ext>
            </a:extLst>
          </p:cNvPr>
          <p:cNvSpPr/>
          <p:nvPr/>
        </p:nvSpPr>
        <p:spPr bwMode="auto">
          <a:xfrm>
            <a:off x="6727904" y="2475486"/>
            <a:ext cx="679575" cy="15026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034908-8BEB-453F-A8CA-B1559BE492D8}"/>
              </a:ext>
            </a:extLst>
          </p:cNvPr>
          <p:cNvSpPr/>
          <p:nvPr/>
        </p:nvSpPr>
        <p:spPr>
          <a:xfrm>
            <a:off x="6550845" y="29750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FE398E-4AB8-44FC-9C00-9E1381F5925D}"/>
              </a:ext>
            </a:extLst>
          </p:cNvPr>
          <p:cNvSpPr/>
          <p:nvPr/>
        </p:nvSpPr>
        <p:spPr>
          <a:xfrm>
            <a:off x="6782850" y="3097381"/>
            <a:ext cx="1050614" cy="182253"/>
          </a:xfrm>
          <a:prstGeom prst="rect">
            <a:avLst/>
          </a:prstGeom>
          <a:solidFill>
            <a:srgbClr val="FDC10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965C17"/>
                </a:solidFill>
              </a:rPr>
              <a:t>N</a:t>
            </a:r>
            <a:r>
              <a:rPr lang="ko-KR" altLang="en-US" sz="1000" b="1" dirty="0">
                <a:solidFill>
                  <a:srgbClr val="965C17"/>
                </a:solidFill>
              </a:rPr>
              <a:t>수 </a:t>
            </a:r>
            <a:r>
              <a:rPr lang="ko-KR" altLang="en-US" sz="1000" b="1" dirty="0" err="1">
                <a:solidFill>
                  <a:srgbClr val="965C17"/>
                </a:solidFill>
              </a:rPr>
              <a:t>정규반</a:t>
            </a:r>
            <a:endParaRPr lang="ko-KR" altLang="en-US" sz="1000" b="1" dirty="0">
              <a:solidFill>
                <a:srgbClr val="965C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329323"/>
            <a:ext cx="4883204" cy="671825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273933"/>
            <a:ext cx="3012579" cy="68994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31208" y="617365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94696"/>
              </p:ext>
            </p:extLst>
          </p:nvPr>
        </p:nvGraphicFramePr>
        <p:xfrm>
          <a:off x="8122928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231204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지원혜택 표 업데이트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다음페이지까지 표 이어짐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355809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지원 혜택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2472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1EE7603-FFBB-4242-B059-EBB849711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97911"/>
              </p:ext>
            </p:extLst>
          </p:nvPr>
        </p:nvGraphicFramePr>
        <p:xfrm>
          <a:off x="305418" y="580833"/>
          <a:ext cx="4382269" cy="639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182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1750911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1773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 수강 단과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비용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1773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275549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055405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  <a:tr h="275549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95319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157371"/>
                  </a:ext>
                </a:extLst>
              </a:tr>
              <a:tr h="275549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8507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  <a:endParaRPr lang="ko-KR" alt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1738"/>
                  </a:ext>
                </a:extLst>
              </a:tr>
              <a:tr h="27554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77506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37672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45249"/>
                  </a:ext>
                </a:extLst>
              </a:tr>
              <a:tr h="275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16744"/>
                  </a:ext>
                </a:extLst>
              </a:tr>
              <a:tr h="27554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73657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12913"/>
                  </a:ext>
                </a:extLst>
              </a:tr>
              <a:tr h="275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878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6F9286-1FF3-4944-8A11-2233E1E6C5AD}"/>
              </a:ext>
            </a:extLst>
          </p:cNvPr>
          <p:cNvSpPr/>
          <p:nvPr/>
        </p:nvSpPr>
        <p:spPr>
          <a:xfrm>
            <a:off x="9906000" y="727768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43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3956071"/>
            <a:ext cx="3015949" cy="253549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8"/>
            <a:ext cx="3012579" cy="604867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0146" y="566085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40668"/>
              </p:ext>
            </p:extLst>
          </p:nvPr>
        </p:nvGraphicFramePr>
        <p:xfrm>
          <a:off x="8122928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 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4026897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장학 혜택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49887" y="38908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0A3A1E9-4603-439C-A923-7C626F7CF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26359"/>
              </p:ext>
            </p:extLst>
          </p:nvPr>
        </p:nvGraphicFramePr>
        <p:xfrm>
          <a:off x="255885" y="4299603"/>
          <a:ext cx="2907515" cy="124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67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242848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17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자매 동반 등록 시 단과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 모두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전년도 러셀 부천을 다녔던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재원생은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이상 연속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재원 시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0A665-88D1-4A10-87B5-784C3DAEE51B}"/>
              </a:ext>
            </a:extLst>
          </p:cNvPr>
          <p:cNvSpPr/>
          <p:nvPr/>
        </p:nvSpPr>
        <p:spPr>
          <a:xfrm>
            <a:off x="213812" y="5622339"/>
            <a:ext cx="3012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적용 시 제출서류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: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가족관계증명서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신청 시점을 기준으로 하며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이전 수강료에 소급 적용되지 않습니다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중복 적용되지 않으며 유리한 조건의 혜택을 선택하여 적용합니다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상기 내용은 학원 사정에 의해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spc="-15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31BFA8E-354A-4419-8E0B-5386B9CAA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8310"/>
              </p:ext>
            </p:extLst>
          </p:nvPr>
        </p:nvGraphicFramePr>
        <p:xfrm>
          <a:off x="255885" y="654868"/>
          <a:ext cx="417656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178">
                  <a:extLst>
                    <a:ext uri="{9D8B030D-6E8A-4147-A177-3AD203B41FA5}">
                      <a16:colId xmlns:a16="http://schemas.microsoft.com/office/drawing/2014/main" val="3179796593"/>
                    </a:ext>
                  </a:extLst>
                </a:gridCol>
                <a:gridCol w="1328554">
                  <a:extLst>
                    <a:ext uri="{9D8B030D-6E8A-4147-A177-3AD203B41FA5}">
                      <a16:colId xmlns:a16="http://schemas.microsoft.com/office/drawing/2014/main" val="3989910333"/>
                    </a:ext>
                  </a:extLst>
                </a:gridCol>
                <a:gridCol w="1992831">
                  <a:extLst>
                    <a:ext uri="{9D8B030D-6E8A-4147-A177-3AD203B41FA5}">
                      <a16:colId xmlns:a16="http://schemas.microsoft.com/office/drawing/2014/main" val="3428938844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769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71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532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7931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228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425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291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1077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CD165-5242-4B08-9681-1792C8A62DC6}"/>
              </a:ext>
            </a:extLst>
          </p:cNvPr>
          <p:cNvSpPr/>
          <p:nvPr/>
        </p:nvSpPr>
        <p:spPr>
          <a:xfrm>
            <a:off x="210448" y="3335906"/>
            <a:ext cx="3019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단과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수강시간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(3.5T/7T/10.5T/14T/17.5T)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은 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주일 기준이며 ‘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T’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는 수업 시간을 의미합니다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모집요강 및 </a:t>
            </a:r>
            <a:r>
              <a:rPr lang="ko-KR" altLang="en-US" dirty="0" err="1">
                <a:solidFill>
                  <a:srgbClr val="222222"/>
                </a:solidFill>
                <a:latin typeface="+mn-ea"/>
                <a:ea typeface="+mn-ea"/>
              </a:rPr>
              <a:t>지원혜택</a:t>
            </a:r>
            <a:r>
              <a:rPr lang="ko-KR" altLang="en-US" dirty="0">
                <a:solidFill>
                  <a:srgbClr val="222222"/>
                </a:solidFill>
                <a:latin typeface="+mn-ea"/>
                <a:ea typeface="+mn-ea"/>
              </a:rPr>
              <a:t> 등 상기 내용은 학원 사정에 의해 변경될 수 있습니다</a:t>
            </a:r>
            <a:r>
              <a:rPr lang="en-US" altLang="ko-KR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986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9766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59346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부천을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33163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35002" y="29275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7351"/>
              </p:ext>
            </p:extLst>
          </p:nvPr>
        </p:nvGraphicFramePr>
        <p:xfrm>
          <a:off x="8122928" y="211913"/>
          <a:ext cx="1800000" cy="307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https://mrusselbc.megastudy.net/russel_bc/event/2023/interview/index.asp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86905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8128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B01A17-274C-4184-9005-B146C727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5" y="1772816"/>
            <a:ext cx="2444530" cy="466593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438677" y="17241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F9B7E261-66CC-451F-8512-59A3C2BB0389}"/>
              </a:ext>
            </a:extLst>
          </p:cNvPr>
          <p:cNvSpPr/>
          <p:nvPr/>
        </p:nvSpPr>
        <p:spPr>
          <a:xfrm>
            <a:off x="4704486" y="292494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A26244-5233-4CB7-9B3B-25ABB59035B1}"/>
              </a:ext>
            </a:extLst>
          </p:cNvPr>
          <p:cNvSpPr>
            <a:spLocks noChangeAspect="1"/>
          </p:cNvSpPr>
          <p:nvPr/>
        </p:nvSpPr>
        <p:spPr>
          <a:xfrm>
            <a:off x="4917250" y="292494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7098C81-54D8-4F28-BA55-26E8E63431E3}"/>
              </a:ext>
            </a:extLst>
          </p:cNvPr>
          <p:cNvSpPr>
            <a:spLocks noChangeAspect="1"/>
          </p:cNvSpPr>
          <p:nvPr/>
        </p:nvSpPr>
        <p:spPr>
          <a:xfrm>
            <a:off x="5000859" y="292494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3E9F5A-19F5-4D1F-B610-7BE553F298C7}"/>
              </a:ext>
            </a:extLst>
          </p:cNvPr>
          <p:cNvSpPr/>
          <p:nvPr/>
        </p:nvSpPr>
        <p:spPr>
          <a:xfrm>
            <a:off x="3422160" y="815423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88DD83-9C0B-4303-85DD-909A79036D63}"/>
              </a:ext>
            </a:extLst>
          </p:cNvPr>
          <p:cNvSpPr/>
          <p:nvPr/>
        </p:nvSpPr>
        <p:spPr>
          <a:xfrm>
            <a:off x="3436948" y="1462901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3E7BD5-2B00-48A8-9057-7F7D4CB5AEF1}"/>
              </a:ext>
            </a:extLst>
          </p:cNvPr>
          <p:cNvSpPr/>
          <p:nvPr/>
        </p:nvSpPr>
        <p:spPr>
          <a:xfrm>
            <a:off x="3423808" y="89540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8B5C3B-9323-41EC-844C-45AA95FE63E7}"/>
              </a:ext>
            </a:extLst>
          </p:cNvPr>
          <p:cNvSpPr/>
          <p:nvPr/>
        </p:nvSpPr>
        <p:spPr>
          <a:xfrm>
            <a:off x="3431248" y="1914822"/>
            <a:ext cx="2928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AE0661-48F0-4247-8668-8C56BE4C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01" y="1097389"/>
            <a:ext cx="536073" cy="49676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47901" y="7430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3DAC2-3DF9-4FE1-912F-2139E7884163}"/>
              </a:ext>
            </a:extLst>
          </p:cNvPr>
          <p:cNvSpPr txBox="1"/>
          <p:nvPr/>
        </p:nvSpPr>
        <p:spPr>
          <a:xfrm>
            <a:off x="3431248" y="3217286"/>
            <a:ext cx="2937460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b="1" spc="-1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400" dirty="0"/>
              <a:t>2023</a:t>
            </a:r>
            <a:r>
              <a:rPr lang="ko-KR" altLang="en-US" sz="1400" dirty="0"/>
              <a:t>학년도 러셀 부천 대입 결과 및 최상위권 합격생 인터뷰 확인하기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5C6E7B-806C-4C53-AF8E-A8F30C5BE5CD}"/>
              </a:ext>
            </a:extLst>
          </p:cNvPr>
          <p:cNvSpPr/>
          <p:nvPr/>
        </p:nvSpPr>
        <p:spPr>
          <a:xfrm>
            <a:off x="3341648" y="31410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93235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양한빈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https://youtu.be/xRROqKKYvB0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김연호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https://youtu.be/qAjoPs7S6co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김도현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https://youtu.be/4bRycVxxQE0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8ED73C-CBC0-4FF5-BB5A-CD2F470EA6C5}"/>
              </a:ext>
            </a:extLst>
          </p:cNvPr>
          <p:cNvSpPr/>
          <p:nvPr/>
        </p:nvSpPr>
        <p:spPr>
          <a:xfrm>
            <a:off x="246989" y="315878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7171-F8F5-4A09-A29E-5B765A057029}"/>
              </a:ext>
            </a:extLst>
          </p:cNvPr>
          <p:cNvSpPr/>
          <p:nvPr/>
        </p:nvSpPr>
        <p:spPr>
          <a:xfrm>
            <a:off x="261777" y="96335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C80CB4B-C626-453E-9FE2-3AF22A41CA84}"/>
              </a:ext>
            </a:extLst>
          </p:cNvPr>
          <p:cNvSpPr/>
          <p:nvPr/>
        </p:nvSpPr>
        <p:spPr>
          <a:xfrm>
            <a:off x="248637" y="39585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B49443-0D89-47AE-994D-333211734492}"/>
              </a:ext>
            </a:extLst>
          </p:cNvPr>
          <p:cNvSpPr/>
          <p:nvPr/>
        </p:nvSpPr>
        <p:spPr>
          <a:xfrm>
            <a:off x="256077" y="1415277"/>
            <a:ext cx="2928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9FCCE1D-FD6A-49EA-ACD2-3FA76F58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30" y="597844"/>
            <a:ext cx="536073" cy="496761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F84C16-D6AD-457A-93E0-D45721C83893}"/>
              </a:ext>
            </a:extLst>
          </p:cNvPr>
          <p:cNvSpPr/>
          <p:nvPr/>
        </p:nvSpPr>
        <p:spPr>
          <a:xfrm>
            <a:off x="246989" y="2438123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F25F7C-6E35-4765-BD0B-ABAFD7412BB1}"/>
              </a:ext>
            </a:extLst>
          </p:cNvPr>
          <p:cNvSpPr/>
          <p:nvPr/>
        </p:nvSpPr>
        <p:spPr>
          <a:xfrm>
            <a:off x="246989" y="4543134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9F09BA-9081-43F3-9FE2-58E8F23D0ABD}"/>
              </a:ext>
            </a:extLst>
          </p:cNvPr>
          <p:cNvSpPr/>
          <p:nvPr/>
        </p:nvSpPr>
        <p:spPr>
          <a:xfrm>
            <a:off x="252689" y="307739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부천학원은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최상위 학생의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집합소이며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경쟁자들이 눈에 보이는 환경에서 공부하는 것이 장점입니다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2FF59D-BB9B-49BF-AB3C-2B3AB45CB331}"/>
              </a:ext>
            </a:extLst>
          </p:cNvPr>
          <p:cNvSpPr/>
          <p:nvPr/>
        </p:nvSpPr>
        <p:spPr>
          <a:xfrm>
            <a:off x="239549" y="251919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D71852-7E08-4016-9BFE-1F18DFE9CEE4}"/>
              </a:ext>
            </a:extLst>
          </p:cNvPr>
          <p:cNvSpPr/>
          <p:nvPr/>
        </p:nvSpPr>
        <p:spPr>
          <a:xfrm>
            <a:off x="246989" y="3548337"/>
            <a:ext cx="3012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개방형 구조로 이루어져 있어 다른 학생들의 공부하는 모습을 보며 더욱 열심히 하고자 하는 의욕을 다질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공부하다 보면 졸릴 때나 집중이 깨질 때가 있기 마련인데 그럴 때면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스탠딩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책상을 이용하여 집중을 유지할 수 있게 되어 좋았으며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면학 분위기에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힘써주셔서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BB437600-B5BC-4507-A9CF-C03921A9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209" y="2585010"/>
            <a:ext cx="578844" cy="528342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BDDFDE-46EA-4F92-A2F7-0C30DBBDB855}"/>
              </a:ext>
            </a:extLst>
          </p:cNvPr>
          <p:cNvSpPr/>
          <p:nvPr/>
        </p:nvSpPr>
        <p:spPr>
          <a:xfrm>
            <a:off x="213815" y="5307293"/>
            <a:ext cx="3045753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“사소한 부분이 스트레스가 될 때가 많은데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스트레스 받지 않도록 세심하게 배려해 주신 부분이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09025F-8665-4364-8B5B-0DE41DD1BC47}"/>
              </a:ext>
            </a:extLst>
          </p:cNvPr>
          <p:cNvSpPr/>
          <p:nvPr/>
        </p:nvSpPr>
        <p:spPr>
          <a:xfrm>
            <a:off x="234007" y="468337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D27CB33-D9E1-4988-9373-D9963B1DB497}"/>
              </a:ext>
            </a:extLst>
          </p:cNvPr>
          <p:cNvSpPr/>
          <p:nvPr/>
        </p:nvSpPr>
        <p:spPr>
          <a:xfrm>
            <a:off x="241447" y="5812297"/>
            <a:ext cx="30125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하다 보면 어쩔 수 없이 해이해지는 경우가 심심치 않게 발생하는데 개방형 구조로 자연적 감시의 원리가 적용되는 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넓고 좋아 모의고사 올려놓고도 자리가 부족하지 않은 점도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지우개 가루가 엄청 발생하는데 아침만 되면 싹 청소되어 있어서 스트레스 받지 않았습니다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37647988-C42C-42CE-96D2-144A66A8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577" y="4686175"/>
            <a:ext cx="602203" cy="5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부천에서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부천만의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75012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049161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032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1889631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1917766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29443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36881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18456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1851937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37021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365893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327426" y="1246736"/>
            <a:ext cx="586974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288654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262922" y="1431268"/>
            <a:ext cx="65147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224151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F1B0F-2543-4A5C-9A36-C62A77DF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61" y="2884973"/>
            <a:ext cx="2447736" cy="127532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33012" y="28849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27648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264965" y="3363255"/>
            <a:ext cx="3328890" cy="3133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3241562" y="619482"/>
            <a:ext cx="3352293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1869952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33p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2142590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189664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3258515" y="908509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258517" y="64689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64965" y="343447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64964" y="3829129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187193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3239704" y="6358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242306" y="33791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22323"/>
              </p:ext>
            </p:extLst>
          </p:nvPr>
        </p:nvGraphicFramePr>
        <p:xfrm>
          <a:off x="8104412" y="211913"/>
          <a:ext cx="180000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694" y="1548391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3445220" y="14736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6301455" y="15410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0D7212-49F8-42DD-854C-F1105B7B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0" y="2786367"/>
            <a:ext cx="2781996" cy="145925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1924" y="2793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00341" y="26959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A17A3-FC35-488C-B08D-4267EA16D007}"/>
              </a:ext>
            </a:extLst>
          </p:cNvPr>
          <p:cNvSpPr/>
          <p:nvPr/>
        </p:nvSpPr>
        <p:spPr bwMode="auto">
          <a:xfrm>
            <a:off x="1756172" y="2156129"/>
            <a:ext cx="245752" cy="17949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C3DB82-F7B4-4902-A55E-D870C77334FA}"/>
              </a:ext>
            </a:extLst>
          </p:cNvPr>
          <p:cNvSpPr/>
          <p:nvPr/>
        </p:nvSpPr>
        <p:spPr>
          <a:xfrm>
            <a:off x="1717400" y="2074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7EC6F-70BE-4D73-8EC1-DD19BB29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131" y="4670312"/>
            <a:ext cx="2824557" cy="1476581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24394" y="45714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92A746-8616-4A2E-834D-99996C502623}"/>
              </a:ext>
            </a:extLst>
          </p:cNvPr>
          <p:cNvSpPr/>
          <p:nvPr/>
        </p:nvSpPr>
        <p:spPr>
          <a:xfrm>
            <a:off x="5259426" y="466833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58297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부전학원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노출 강사진과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https://mrusselbc.megastudy.net/common/russel_danka/russel_danka.asp?idx=1481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420957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485"/>
              </p:ext>
            </p:extLst>
          </p:nvPr>
        </p:nvGraphicFramePr>
        <p:xfrm>
          <a:off x="3372728" y="103505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D27C4C-CAFF-4B74-BB6B-7E97A9F762B0}"/>
              </a:ext>
            </a:extLst>
          </p:cNvPr>
          <p:cNvSpPr/>
          <p:nvPr/>
        </p:nvSpPr>
        <p:spPr>
          <a:xfrm>
            <a:off x="1180047" y="4230887"/>
            <a:ext cx="20826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F0EDE0-A918-49A9-82E8-7ABCCE0C781A}"/>
              </a:ext>
            </a:extLst>
          </p:cNvPr>
          <p:cNvSpPr/>
          <p:nvPr/>
        </p:nvSpPr>
        <p:spPr bwMode="auto">
          <a:xfrm>
            <a:off x="1251796" y="4237604"/>
            <a:ext cx="1952797" cy="200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3452C8-CDAE-4002-AB0B-0614CFD02838}"/>
              </a:ext>
            </a:extLst>
          </p:cNvPr>
          <p:cNvSpPr/>
          <p:nvPr/>
        </p:nvSpPr>
        <p:spPr>
          <a:xfrm>
            <a:off x="1162104" y="41478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30010"/>
              </p:ext>
            </p:extLst>
          </p:nvPr>
        </p:nvGraphicFramePr>
        <p:xfrm>
          <a:off x="8104412" y="211913"/>
          <a:ext cx="1800000" cy="23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8DE3F5-B6CD-4F5F-8222-D185A996B3DD}"/>
              </a:ext>
            </a:extLst>
          </p:cNvPr>
          <p:cNvSpPr/>
          <p:nvPr/>
        </p:nvSpPr>
        <p:spPr>
          <a:xfrm>
            <a:off x="3398911" y="3367272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9F06DC-3662-4E78-8D34-70B98B75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7" y="3292420"/>
            <a:ext cx="1758307" cy="12980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817333" y="32566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273A02-C1AA-40F4-990B-609F21E71ABE}"/>
              </a:ext>
            </a:extLst>
          </p:cNvPr>
          <p:cNvSpPr/>
          <p:nvPr/>
        </p:nvSpPr>
        <p:spPr>
          <a:xfrm>
            <a:off x="1578034" y="333285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662BF45-87D5-4910-95B1-48A9274F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845" y="3433583"/>
            <a:ext cx="1872530" cy="103384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27A6F0-6C71-4159-8489-7ABEECDA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02" y="3421151"/>
            <a:ext cx="1870426" cy="105605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430028" y="342900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29401"/>
              </p:ext>
            </p:extLst>
          </p:nvPr>
        </p:nvGraphicFramePr>
        <p:xfrm>
          <a:off x="8104412" y="211913"/>
          <a:ext cx="1800000" cy="263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이미지로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28547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BBE03-C191-4FA8-A3EE-27D54246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6" y="2389345"/>
            <a:ext cx="1883504" cy="10901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38673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453089" y="2353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C98C114-644C-4399-B2B3-B4A4275F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52" y="2407280"/>
            <a:ext cx="1840225" cy="102578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05492F0-61B3-4C17-8A22-6F1A2241AF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2" y="2360415"/>
            <a:ext cx="1409197" cy="1056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51533" y="240274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36428" y="23139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350779" y="236041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940582" y="23029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</a:t>
            </a:r>
            <a:r>
              <a:rPr lang="en-US" altLang="ko-KR" sz="900" b="1" spc="-100" dirty="0">
                <a:latin typeface="+mn-ea"/>
                <a:ea typeface="+mn-ea"/>
              </a:rPr>
              <a:t>2</a:t>
            </a:r>
            <a:r>
              <a:rPr lang="ko-KR" altLang="en-US" sz="900" b="1" spc="-100" dirty="0">
                <a:latin typeface="+mn-ea"/>
                <a:ea typeface="+mn-ea"/>
              </a:rPr>
              <a:t>회 이상 엄격한 출결 관리 및 바자관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교육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교육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교육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74598"/>
              </p:ext>
            </p:extLst>
          </p:nvPr>
        </p:nvGraphicFramePr>
        <p:xfrm>
          <a:off x="8104412" y="211913"/>
          <a:ext cx="1800000" cy="2705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22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1760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A623811-F448-473C-AF60-01C4CEEE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7" y="2337615"/>
            <a:ext cx="1903530" cy="109894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33059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692359" y="22543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89A78E9-201E-4E39-8CA9-645DE33E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15" y="2307945"/>
            <a:ext cx="1858728" cy="10233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24E8B6-EB1A-4B9B-9996-C03BC2F5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25" y="2313969"/>
            <a:ext cx="1891465" cy="103026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68972" y="231396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5689408" y="22543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11438" y="23027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452142" y="22124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C6D1B0-ADB8-42D7-9978-CDE20776E93F}"/>
              </a:ext>
            </a:extLst>
          </p:cNvPr>
          <p:cNvSpPr/>
          <p:nvPr/>
        </p:nvSpPr>
        <p:spPr bwMode="auto">
          <a:xfrm>
            <a:off x="1231999" y="3868668"/>
            <a:ext cx="445800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DA33FF-A409-49E1-BF82-9F8E89C857B0}"/>
              </a:ext>
            </a:extLst>
          </p:cNvPr>
          <p:cNvSpPr/>
          <p:nvPr/>
        </p:nvSpPr>
        <p:spPr>
          <a:xfrm>
            <a:off x="1142306" y="37789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4DEDDC-07FA-4EF5-8CFE-673BF9063A1F}"/>
              </a:ext>
            </a:extLst>
          </p:cNvPr>
          <p:cNvSpPr/>
          <p:nvPr/>
        </p:nvSpPr>
        <p:spPr bwMode="auto">
          <a:xfrm>
            <a:off x="4120980" y="3540767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AF61EA-7C8F-4666-8A85-EBC40C1C90D0}"/>
              </a:ext>
            </a:extLst>
          </p:cNvPr>
          <p:cNvSpPr/>
          <p:nvPr/>
        </p:nvSpPr>
        <p:spPr>
          <a:xfrm>
            <a:off x="4031287" y="34510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1EA034-73D1-42C9-A6C4-13A44FF602D6}"/>
              </a:ext>
            </a:extLst>
          </p:cNvPr>
          <p:cNvSpPr/>
          <p:nvPr/>
        </p:nvSpPr>
        <p:spPr bwMode="auto">
          <a:xfrm>
            <a:off x="4001391" y="4153358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391CF9-0FE9-4EC2-B99D-BA80AD26F278}"/>
              </a:ext>
            </a:extLst>
          </p:cNvPr>
          <p:cNvSpPr/>
          <p:nvPr/>
        </p:nvSpPr>
        <p:spPr>
          <a:xfrm>
            <a:off x="3911698" y="40636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A8AF54-30F7-4289-863B-1DA574099692}"/>
              </a:ext>
            </a:extLst>
          </p:cNvPr>
          <p:cNvSpPr/>
          <p:nvPr/>
        </p:nvSpPr>
        <p:spPr bwMode="auto">
          <a:xfrm>
            <a:off x="3626653" y="4290420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19E0AD-D76F-4F53-B2EF-3CC7E5A550AC}"/>
              </a:ext>
            </a:extLst>
          </p:cNvPr>
          <p:cNvSpPr/>
          <p:nvPr/>
        </p:nvSpPr>
        <p:spPr>
          <a:xfrm>
            <a:off x="3536960" y="42006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2098263"/>
            <a:ext cx="6805228" cy="212282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11895"/>
              </p:ext>
            </p:extLst>
          </p:nvPr>
        </p:nvGraphicFramePr>
        <p:xfrm>
          <a:off x="8104412" y="211913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8507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5364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부천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부천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F534E1-C433-4818-B092-F1BD1708B800}"/>
              </a:ext>
            </a:extLst>
          </p:cNvPr>
          <p:cNvSpPr/>
          <p:nvPr/>
        </p:nvSpPr>
        <p:spPr bwMode="auto">
          <a:xfrm>
            <a:off x="782685" y="2134297"/>
            <a:ext cx="6708683" cy="201478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201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288703" y="1657161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2249931" y="15750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2ECBC-D181-4BA9-937E-8E1F97484D59}"/>
              </a:ext>
            </a:extLst>
          </p:cNvPr>
          <p:cNvSpPr txBox="1"/>
          <p:nvPr/>
        </p:nvSpPr>
        <p:spPr>
          <a:xfrm>
            <a:off x="816571" y="2306495"/>
            <a:ext cx="6625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■ 입학 절차 안내</a:t>
            </a:r>
            <a:endParaRPr lang="ko-KR" altLang="en-US" sz="10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D33D503-D17E-4817-9090-156579E44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38067"/>
              </p:ext>
            </p:extLst>
          </p:nvPr>
        </p:nvGraphicFramePr>
        <p:xfrm>
          <a:off x="816571" y="2546785"/>
          <a:ext cx="6625041" cy="117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012299575"/>
                    </a:ext>
                  </a:extLst>
                </a:gridCol>
                <a:gridCol w="2998869">
                  <a:extLst>
                    <a:ext uri="{9D8B030D-6E8A-4147-A177-3AD203B41FA5}">
                      <a16:colId xmlns:a16="http://schemas.microsoft.com/office/drawing/2014/main" val="654923441"/>
                    </a:ext>
                  </a:extLst>
                </a:gridCol>
                <a:gridCol w="1897980">
                  <a:extLst>
                    <a:ext uri="{9D8B030D-6E8A-4147-A177-3AD203B41FA5}">
                      <a16:colId xmlns:a16="http://schemas.microsoft.com/office/drawing/2014/main" val="217568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입학상담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8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방문상담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상담일시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예약 필수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온라인 상담 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바로가기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유선상담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032.265.1010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모집요강 확인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성적표 제출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또는 상담 채널 제출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제출하기</a:t>
                      </a:r>
                      <a:r>
                        <a:rPr lang="en-US" altLang="ko-KR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en-US" altLang="ko-KR" sz="800" b="1" u="sng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수업 선택 및 등록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결제 中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결제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 </a:t>
                      </a:r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오리엔테이션 참석 필수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등록생에게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별도 안내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95973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8ED791-A71E-456F-97F2-839C061FC8AB}"/>
              </a:ext>
            </a:extLst>
          </p:cNvPr>
          <p:cNvSpPr/>
          <p:nvPr/>
        </p:nvSpPr>
        <p:spPr>
          <a:xfrm>
            <a:off x="823550" y="3752501"/>
            <a:ext cx="56909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부천학원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채널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상담원 채팅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이미지 파일 전송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C725E-7283-4FBF-B807-747EBF5DBCAF}"/>
              </a:ext>
            </a:extLst>
          </p:cNvPr>
          <p:cNvSpPr/>
          <p:nvPr/>
        </p:nvSpPr>
        <p:spPr>
          <a:xfrm>
            <a:off x="1496616" y="31222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24578D-1CD8-4569-B34E-6D973717B412}"/>
              </a:ext>
            </a:extLst>
          </p:cNvPr>
          <p:cNvSpPr/>
          <p:nvPr/>
        </p:nvSpPr>
        <p:spPr>
          <a:xfrm>
            <a:off x="4513326" y="3025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30E05D-1949-4CD7-916A-CF5A882C6207}"/>
              </a:ext>
            </a:extLst>
          </p:cNvPr>
          <p:cNvSpPr/>
          <p:nvPr/>
        </p:nvSpPr>
        <p:spPr bwMode="auto">
          <a:xfrm>
            <a:off x="4597878" y="3140796"/>
            <a:ext cx="863355" cy="1980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D9343B-B4B6-4FFB-AAEF-95AB624ED842}"/>
              </a:ext>
            </a:extLst>
          </p:cNvPr>
          <p:cNvSpPr/>
          <p:nvPr/>
        </p:nvSpPr>
        <p:spPr bwMode="auto">
          <a:xfrm>
            <a:off x="1601033" y="3266215"/>
            <a:ext cx="563327" cy="1732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0439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41709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DEB08A-7107-4AAF-8E97-43FA94856DC1}"/>
              </a:ext>
            </a:extLst>
          </p:cNvPr>
          <p:cNvSpPr/>
          <p:nvPr/>
        </p:nvSpPr>
        <p:spPr bwMode="auto">
          <a:xfrm>
            <a:off x="311250" y="939169"/>
            <a:ext cx="1119447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F571064-9967-46CE-A4FA-460A7A6EF2FD}"/>
              </a:ext>
            </a:extLst>
          </p:cNvPr>
          <p:cNvSpPr/>
          <p:nvPr/>
        </p:nvSpPr>
        <p:spPr>
          <a:xfrm>
            <a:off x="10360559" y="726252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AA5AC8-D846-4741-A094-B1DAF878A780}"/>
              </a:ext>
            </a:extLst>
          </p:cNvPr>
          <p:cNvSpPr/>
          <p:nvPr/>
        </p:nvSpPr>
        <p:spPr>
          <a:xfrm>
            <a:off x="359428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2E604-5AC2-4445-83EA-E3706025F9D6}"/>
              </a:ext>
            </a:extLst>
          </p:cNvPr>
          <p:cNvSpPr/>
          <p:nvPr/>
        </p:nvSpPr>
        <p:spPr>
          <a:xfrm>
            <a:off x="361077" y="1043453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3D1A73-70EF-4425-BBCF-26D84B183FF8}"/>
              </a:ext>
            </a:extLst>
          </p:cNvPr>
          <p:cNvGrpSpPr/>
          <p:nvPr/>
        </p:nvGrpSpPr>
        <p:grpSpPr>
          <a:xfrm>
            <a:off x="463290" y="1930349"/>
            <a:ext cx="1973538" cy="967910"/>
            <a:chOff x="816877" y="4725144"/>
            <a:chExt cx="1973538" cy="96791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79B2A63-225E-462B-A0C7-784FA2459AE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8" name="꺾인 연결선 111">
                <a:extLst>
                  <a:ext uri="{FF2B5EF4-FFF2-40B4-BE49-F238E27FC236}">
                    <a16:creationId xmlns:a16="http://schemas.microsoft.com/office/drawing/2014/main" id="{A7EFE432-F5CA-49F8-B411-919E7DD1AB8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2">
                <a:extLst>
                  <a:ext uri="{FF2B5EF4-FFF2-40B4-BE49-F238E27FC236}">
                    <a16:creationId xmlns:a16="http://schemas.microsoft.com/office/drawing/2014/main" id="{A72A9749-F8B2-4278-BC08-791A1DC86422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꺾인 연결선 113">
                <a:extLst>
                  <a:ext uri="{FF2B5EF4-FFF2-40B4-BE49-F238E27FC236}">
                    <a16:creationId xmlns:a16="http://schemas.microsoft.com/office/drawing/2014/main" id="{D4B14156-399F-4F41-94BF-0BFFFFD5A77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꺾인 연결선 114">
                <a:extLst>
                  <a:ext uri="{FF2B5EF4-FFF2-40B4-BE49-F238E27FC236}">
                    <a16:creationId xmlns:a16="http://schemas.microsoft.com/office/drawing/2014/main" id="{903B7E79-2AF5-4168-85A3-0012ED47CD31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54D52C3-7CE8-41D6-8452-1FA502BE897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2975E87-F94C-427D-BDAC-08377E694D3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1AC27E9-72C8-4270-B5D3-5B7C8BA5ABE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1FC19-DE5F-4F09-A8CA-3BCF851EB5F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52F553-D9CF-4FB2-B6AB-049C2499684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2" name="위쪽 화살표 115">
            <a:extLst>
              <a:ext uri="{FF2B5EF4-FFF2-40B4-BE49-F238E27FC236}">
                <a16:creationId xmlns:a16="http://schemas.microsoft.com/office/drawing/2014/main" id="{6E7AC41B-2FB9-4CB2-92DB-087940B236B8}"/>
              </a:ext>
            </a:extLst>
          </p:cNvPr>
          <p:cNvSpPr/>
          <p:nvPr/>
        </p:nvSpPr>
        <p:spPr bwMode="auto">
          <a:xfrm rot="3501043">
            <a:off x="1767068" y="1682702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사각형 설명선 116">
            <a:extLst>
              <a:ext uri="{FF2B5EF4-FFF2-40B4-BE49-F238E27FC236}">
                <a16:creationId xmlns:a16="http://schemas.microsoft.com/office/drawing/2014/main" id="{F0815461-70AB-47D7-A708-A2E543719728}"/>
              </a:ext>
            </a:extLst>
          </p:cNvPr>
          <p:cNvSpPr/>
          <p:nvPr/>
        </p:nvSpPr>
        <p:spPr bwMode="auto">
          <a:xfrm>
            <a:off x="791153" y="1858935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3169C-A9AD-47BC-A223-54DF82D4D2E6}"/>
              </a:ext>
            </a:extLst>
          </p:cNvPr>
          <p:cNvSpPr/>
          <p:nvPr/>
        </p:nvSpPr>
        <p:spPr>
          <a:xfrm>
            <a:off x="4813684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7784C9F-7EAC-41DE-BF8C-F55D7EC2A3EA}"/>
              </a:ext>
            </a:extLst>
          </p:cNvPr>
          <p:cNvSpPr/>
          <p:nvPr/>
        </p:nvSpPr>
        <p:spPr>
          <a:xfrm>
            <a:off x="4815333" y="1043453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지구시스템과학과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양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7B096E-4A2A-49BE-AC3D-54E660130843}"/>
              </a:ext>
            </a:extLst>
          </p:cNvPr>
          <p:cNvSpPr/>
          <p:nvPr/>
        </p:nvSpPr>
        <p:spPr>
          <a:xfrm>
            <a:off x="2588856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12C693B-5CE3-4B18-9AB9-1887DCDE7DFB}"/>
              </a:ext>
            </a:extLst>
          </p:cNvPr>
          <p:cNvSpPr/>
          <p:nvPr/>
        </p:nvSpPr>
        <p:spPr>
          <a:xfrm>
            <a:off x="2590505" y="104345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C7DDFD3-A60C-4C50-ADAE-9D3DA9536171}"/>
              </a:ext>
            </a:extLst>
          </p:cNvPr>
          <p:cNvSpPr/>
          <p:nvPr/>
        </p:nvSpPr>
        <p:spPr>
          <a:xfrm>
            <a:off x="9263339" y="961851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F783793-6EC4-4EDD-92CB-17597A98369D}"/>
              </a:ext>
            </a:extLst>
          </p:cNvPr>
          <p:cNvSpPr/>
          <p:nvPr/>
        </p:nvSpPr>
        <p:spPr>
          <a:xfrm>
            <a:off x="9264988" y="1041828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전주교육대학교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이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78D7807-94D5-46E7-913E-12CA7BB234DA}"/>
              </a:ext>
            </a:extLst>
          </p:cNvPr>
          <p:cNvSpPr/>
          <p:nvPr/>
        </p:nvSpPr>
        <p:spPr>
          <a:xfrm>
            <a:off x="7038511" y="961851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A6F76B-13EB-49D3-B93B-48E0E0443FF4}"/>
              </a:ext>
            </a:extLst>
          </p:cNvPr>
          <p:cNvSpPr/>
          <p:nvPr/>
        </p:nvSpPr>
        <p:spPr>
          <a:xfrm>
            <a:off x="7040160" y="1041828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A77F7CD-DB2D-46A0-8E3E-FE65ED4A97AC}"/>
              </a:ext>
            </a:extLst>
          </p:cNvPr>
          <p:cNvGrpSpPr/>
          <p:nvPr/>
        </p:nvGrpSpPr>
        <p:grpSpPr>
          <a:xfrm>
            <a:off x="7142373" y="1928724"/>
            <a:ext cx="1973538" cy="967910"/>
            <a:chOff x="816877" y="4725144"/>
            <a:chExt cx="1973538" cy="96791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61DA4E3-9F84-42BB-A7D0-0BCD2DF2775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9" name="꺾인 연결선 128">
                <a:extLst>
                  <a:ext uri="{FF2B5EF4-FFF2-40B4-BE49-F238E27FC236}">
                    <a16:creationId xmlns:a16="http://schemas.microsoft.com/office/drawing/2014/main" id="{085AE847-B3E3-417C-9C50-7A0A57CF065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29">
                <a:extLst>
                  <a:ext uri="{FF2B5EF4-FFF2-40B4-BE49-F238E27FC236}">
                    <a16:creationId xmlns:a16="http://schemas.microsoft.com/office/drawing/2014/main" id="{7873E5BF-664A-4522-85F1-FE014B3B560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꺾인 연결선 130">
                <a:extLst>
                  <a:ext uri="{FF2B5EF4-FFF2-40B4-BE49-F238E27FC236}">
                    <a16:creationId xmlns:a16="http://schemas.microsoft.com/office/drawing/2014/main" id="{7347767D-7EC7-46E6-A19D-7A51E14C335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꺾인 연결선 131">
                <a:extLst>
                  <a:ext uri="{FF2B5EF4-FFF2-40B4-BE49-F238E27FC236}">
                    <a16:creationId xmlns:a16="http://schemas.microsoft.com/office/drawing/2014/main" id="{353CB76A-89BC-4A8C-8D97-731A99876F7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12B97BD-0E7D-4388-BB18-99D02471F6A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F2D9AF-6030-40DE-9A72-15313229E81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91D37CD-C732-4BB8-BCF1-40B049C01D9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026345-538D-4E11-A596-26330D6864C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EBE53E7-96AA-4862-A9E0-F383D43532E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13" name="사각형 설명선 132">
            <a:extLst>
              <a:ext uri="{FF2B5EF4-FFF2-40B4-BE49-F238E27FC236}">
                <a16:creationId xmlns:a16="http://schemas.microsoft.com/office/drawing/2014/main" id="{8191DBD5-3814-4E29-BD86-3AC5823E917B}"/>
              </a:ext>
            </a:extLst>
          </p:cNvPr>
          <p:cNvSpPr/>
          <p:nvPr/>
        </p:nvSpPr>
        <p:spPr bwMode="auto">
          <a:xfrm>
            <a:off x="7228234" y="1857310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4" name="위쪽 화살표 133">
            <a:extLst>
              <a:ext uri="{FF2B5EF4-FFF2-40B4-BE49-F238E27FC236}">
                <a16:creationId xmlns:a16="http://schemas.microsoft.com/office/drawing/2014/main" id="{42A9572E-E2B4-4BE4-9DE0-020898D17008}"/>
              </a:ext>
            </a:extLst>
          </p:cNvPr>
          <p:cNvSpPr/>
          <p:nvPr/>
        </p:nvSpPr>
        <p:spPr bwMode="auto">
          <a:xfrm rot="3622285">
            <a:off x="7801116" y="1618833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3FAAA4-D4E0-4EB8-93F6-77A90363AC94}"/>
              </a:ext>
            </a:extLst>
          </p:cNvPr>
          <p:cNvGrpSpPr/>
          <p:nvPr/>
        </p:nvGrpSpPr>
        <p:grpSpPr>
          <a:xfrm>
            <a:off x="9371056" y="1928724"/>
            <a:ext cx="1973538" cy="967910"/>
            <a:chOff x="816877" y="4725144"/>
            <a:chExt cx="1973538" cy="96791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F1073E-4BA7-40EF-B183-3DA6CF4C673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66" name="꺾인 연결선 141">
                <a:extLst>
                  <a:ext uri="{FF2B5EF4-FFF2-40B4-BE49-F238E27FC236}">
                    <a16:creationId xmlns:a16="http://schemas.microsoft.com/office/drawing/2014/main" id="{F134D0DC-4898-4369-B35C-AC9631DC7D2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꺾인 연결선 142">
                <a:extLst>
                  <a:ext uri="{FF2B5EF4-FFF2-40B4-BE49-F238E27FC236}">
                    <a16:creationId xmlns:a16="http://schemas.microsoft.com/office/drawing/2014/main" id="{52CDBF3B-1676-47DE-B268-B3DEF413BAD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꺾인 연결선 143">
                <a:extLst>
                  <a:ext uri="{FF2B5EF4-FFF2-40B4-BE49-F238E27FC236}">
                    <a16:creationId xmlns:a16="http://schemas.microsoft.com/office/drawing/2014/main" id="{9692A6D2-960F-478B-BD6C-454637237EB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꺾인 연결선 144">
                <a:extLst>
                  <a:ext uri="{FF2B5EF4-FFF2-40B4-BE49-F238E27FC236}">
                    <a16:creationId xmlns:a16="http://schemas.microsoft.com/office/drawing/2014/main" id="{6E47C5D3-0882-4CE0-8925-DB41CF2E13F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2D6E303-95DF-4B4B-A7F5-03120ACB9322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4BFE144-AC2C-430E-B760-D5C72B261A2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3155C20-4529-406D-B037-3C8FAD63B34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0346947-2932-4DE1-BD79-45FCA4A20D7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서의치대반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66D79F9-7582-47F4-8A9E-8FE9186FF7D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70" name="사각형 설명선 145">
            <a:extLst>
              <a:ext uri="{FF2B5EF4-FFF2-40B4-BE49-F238E27FC236}">
                <a16:creationId xmlns:a16="http://schemas.microsoft.com/office/drawing/2014/main" id="{4F0CAB00-FE09-4479-86FE-A2563DD5FFBE}"/>
              </a:ext>
            </a:extLst>
          </p:cNvPr>
          <p:cNvSpPr/>
          <p:nvPr/>
        </p:nvSpPr>
        <p:spPr bwMode="auto">
          <a:xfrm>
            <a:off x="9456917" y="1857310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1" name="위쪽 화살표 146">
            <a:extLst>
              <a:ext uri="{FF2B5EF4-FFF2-40B4-BE49-F238E27FC236}">
                <a16:creationId xmlns:a16="http://schemas.microsoft.com/office/drawing/2014/main" id="{5237AE62-4FA4-4FEC-83D9-B30EB2405D19}"/>
              </a:ext>
            </a:extLst>
          </p:cNvPr>
          <p:cNvSpPr/>
          <p:nvPr/>
        </p:nvSpPr>
        <p:spPr bwMode="auto">
          <a:xfrm rot="3622285">
            <a:off x="9884889" y="2014934"/>
            <a:ext cx="291615" cy="71813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43E920E3-72A8-4182-9E51-684B4BCC6B24}"/>
              </a:ext>
            </a:extLst>
          </p:cNvPr>
          <p:cNvGrpSpPr/>
          <p:nvPr/>
        </p:nvGrpSpPr>
        <p:grpSpPr>
          <a:xfrm>
            <a:off x="4903143" y="1930348"/>
            <a:ext cx="1973538" cy="967910"/>
            <a:chOff x="816877" y="4725144"/>
            <a:chExt cx="1973538" cy="96791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9C9CD99-9630-4BA6-9456-B4C660AAD77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79" name="꺾인 연결선 111">
                <a:extLst>
                  <a:ext uri="{FF2B5EF4-FFF2-40B4-BE49-F238E27FC236}">
                    <a16:creationId xmlns:a16="http://schemas.microsoft.com/office/drawing/2014/main" id="{D6F1DD98-EC3E-4CC5-8B0E-6D3660B58787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꺾인 연결선 112">
                <a:extLst>
                  <a:ext uri="{FF2B5EF4-FFF2-40B4-BE49-F238E27FC236}">
                    <a16:creationId xmlns:a16="http://schemas.microsoft.com/office/drawing/2014/main" id="{EC5718B8-828B-4640-A34E-2581F3192F7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꺾인 연결선 113">
                <a:extLst>
                  <a:ext uri="{FF2B5EF4-FFF2-40B4-BE49-F238E27FC236}">
                    <a16:creationId xmlns:a16="http://schemas.microsoft.com/office/drawing/2014/main" id="{F0F49809-97B2-4129-BF21-F2195753E10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꺾인 연결선 114">
                <a:extLst>
                  <a:ext uri="{FF2B5EF4-FFF2-40B4-BE49-F238E27FC236}">
                    <a16:creationId xmlns:a16="http://schemas.microsoft.com/office/drawing/2014/main" id="{D8091A8F-740E-461A-B658-2FB6D2231EB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9358087-D0BD-401C-90C2-99550522002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D82A8F7-A90B-47C2-A0E8-74AABCC51A6F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7A2A86C-8021-447F-AA95-771A236F242D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7596223-719E-414C-B5CA-902A5A9C5CD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269009A-EC86-4FA7-A46B-2BCCA0E8CDF8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83" name="위쪽 화살표 115">
            <a:extLst>
              <a:ext uri="{FF2B5EF4-FFF2-40B4-BE49-F238E27FC236}">
                <a16:creationId xmlns:a16="http://schemas.microsoft.com/office/drawing/2014/main" id="{FD335404-2AF2-41F9-AFAF-186C2D87AEF9}"/>
              </a:ext>
            </a:extLst>
          </p:cNvPr>
          <p:cNvSpPr/>
          <p:nvPr/>
        </p:nvSpPr>
        <p:spPr bwMode="auto">
          <a:xfrm rot="3501043">
            <a:off x="6206921" y="1682701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사각형 설명선 116">
            <a:extLst>
              <a:ext uri="{FF2B5EF4-FFF2-40B4-BE49-F238E27FC236}">
                <a16:creationId xmlns:a16="http://schemas.microsoft.com/office/drawing/2014/main" id="{F9FAA93D-1B70-4322-A7F4-EF48B7A7EB6E}"/>
              </a:ext>
            </a:extLst>
          </p:cNvPr>
          <p:cNvSpPr/>
          <p:nvPr/>
        </p:nvSpPr>
        <p:spPr bwMode="auto">
          <a:xfrm>
            <a:off x="5231006" y="185893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DB38A015-CC51-44FF-906D-2E06A4F1A949}"/>
              </a:ext>
            </a:extLst>
          </p:cNvPr>
          <p:cNvGrpSpPr/>
          <p:nvPr/>
        </p:nvGrpSpPr>
        <p:grpSpPr>
          <a:xfrm>
            <a:off x="2679217" y="1930348"/>
            <a:ext cx="1973538" cy="967910"/>
            <a:chOff x="816877" y="4725144"/>
            <a:chExt cx="1973538" cy="96791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817DDCC2-394B-42A9-9DBB-F06BFF7EFE2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92" name="꺾인 연결선 111">
                <a:extLst>
                  <a:ext uri="{FF2B5EF4-FFF2-40B4-BE49-F238E27FC236}">
                    <a16:creationId xmlns:a16="http://schemas.microsoft.com/office/drawing/2014/main" id="{F29FBC59-1213-476E-B638-F30956DE282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꺾인 연결선 112">
                <a:extLst>
                  <a:ext uri="{FF2B5EF4-FFF2-40B4-BE49-F238E27FC236}">
                    <a16:creationId xmlns:a16="http://schemas.microsoft.com/office/drawing/2014/main" id="{3A99CBDF-0D2A-401C-8D47-DDAE80D3B1E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꺾인 연결선 113">
                <a:extLst>
                  <a:ext uri="{FF2B5EF4-FFF2-40B4-BE49-F238E27FC236}">
                    <a16:creationId xmlns:a16="http://schemas.microsoft.com/office/drawing/2014/main" id="{0203CB77-1729-4BB2-AE5D-5F58BB327A8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꺾인 연결선 114">
                <a:extLst>
                  <a:ext uri="{FF2B5EF4-FFF2-40B4-BE49-F238E27FC236}">
                    <a16:creationId xmlns:a16="http://schemas.microsoft.com/office/drawing/2014/main" id="{2957854C-A793-4926-BA6D-BF9CBEC1DBC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68B72A4-201C-4E87-A0F4-3A641220E04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D0282-416D-4324-A3A7-7342E0932D1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C58CF0-9038-4B62-B8E4-07648A7CD39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2301F6D7-9370-4B70-8498-BF318D28BA5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5ED7A10-5068-4D62-BC5D-5DC14D2A6C9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96" name="위쪽 화살표 115">
            <a:extLst>
              <a:ext uri="{FF2B5EF4-FFF2-40B4-BE49-F238E27FC236}">
                <a16:creationId xmlns:a16="http://schemas.microsoft.com/office/drawing/2014/main" id="{2518C4EF-B835-4E5F-B15B-8A4F7306D9E3}"/>
              </a:ext>
            </a:extLst>
          </p:cNvPr>
          <p:cNvSpPr/>
          <p:nvPr/>
        </p:nvSpPr>
        <p:spPr bwMode="auto">
          <a:xfrm rot="3501043">
            <a:off x="3982995" y="1682701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사각형 설명선 116">
            <a:extLst>
              <a:ext uri="{FF2B5EF4-FFF2-40B4-BE49-F238E27FC236}">
                <a16:creationId xmlns:a16="http://schemas.microsoft.com/office/drawing/2014/main" id="{5B0EEE75-0564-4C04-BD36-09B700813B55}"/>
              </a:ext>
            </a:extLst>
          </p:cNvPr>
          <p:cNvSpPr/>
          <p:nvPr/>
        </p:nvSpPr>
        <p:spPr bwMode="auto">
          <a:xfrm>
            <a:off x="3007080" y="185893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E64CF5-AF6C-4957-83BA-FA3FD0D1318D}"/>
              </a:ext>
            </a:extLst>
          </p:cNvPr>
          <p:cNvSpPr/>
          <p:nvPr/>
        </p:nvSpPr>
        <p:spPr>
          <a:xfrm>
            <a:off x="272480" y="8570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FCE0E215-A484-4B8C-9A79-D91679D4DEC6}"/>
              </a:ext>
            </a:extLst>
          </p:cNvPr>
          <p:cNvSpPr>
            <a:spLocks noChangeAspect="1"/>
          </p:cNvSpPr>
          <p:nvPr/>
        </p:nvSpPr>
        <p:spPr>
          <a:xfrm>
            <a:off x="1966704" y="3139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D038AC2-72E5-451C-B7B1-AC86A4A13603}"/>
              </a:ext>
            </a:extLst>
          </p:cNvPr>
          <p:cNvSpPr>
            <a:spLocks noChangeAspect="1"/>
          </p:cNvSpPr>
          <p:nvPr/>
        </p:nvSpPr>
        <p:spPr>
          <a:xfrm>
            <a:off x="2050313" y="3139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702709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영역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비노출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및 해당 영역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1383912" y="3163368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1383912" y="4165826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3" y="3320283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1471926" y="3898871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1392155" y="38357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14537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영 주간지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590254" y="2509387"/>
            <a:ext cx="1636138" cy="4304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551482" y="24272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B65687-F65A-4697-974C-A8DDB77A84F5}"/>
              </a:ext>
            </a:extLst>
          </p:cNvPr>
          <p:cNvSpPr/>
          <p:nvPr/>
        </p:nvSpPr>
        <p:spPr bwMode="auto">
          <a:xfrm>
            <a:off x="3401706" y="598245"/>
            <a:ext cx="3116539" cy="21869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54884"/>
              </p:ext>
            </p:extLst>
          </p:nvPr>
        </p:nvGraphicFramePr>
        <p:xfrm>
          <a:off x="8104412" y="211913"/>
          <a:ext cx="1800000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부천학원 내용 추가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https://mrusselbc.megastudy.net/intro/2023/final/index.asp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3750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624035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836466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1838924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100695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571969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5088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536377"/>
            <a:ext cx="3012579" cy="4476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308892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41p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63570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2810922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282258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326344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2949028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3951486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68016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6129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1DEE65-81AD-4638-9E1D-2123BD844FD8}"/>
              </a:ext>
            </a:extLst>
          </p:cNvPr>
          <p:cNvSpPr/>
          <p:nvPr/>
        </p:nvSpPr>
        <p:spPr>
          <a:xfrm>
            <a:off x="3477553" y="62403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45C957-859E-4004-BE91-9F2FFD0D96A9}"/>
              </a:ext>
            </a:extLst>
          </p:cNvPr>
          <p:cNvSpPr/>
          <p:nvPr/>
        </p:nvSpPr>
        <p:spPr>
          <a:xfrm>
            <a:off x="3446709" y="524336"/>
            <a:ext cx="3012579" cy="22982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9DFCB-4EB2-4DB2-BC5C-E1D3CFD70793}"/>
              </a:ext>
            </a:extLst>
          </p:cNvPr>
          <p:cNvSpPr txBox="1"/>
          <p:nvPr/>
        </p:nvSpPr>
        <p:spPr>
          <a:xfrm>
            <a:off x="3487824" y="63570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0E9B2E-29C5-4C01-BA89-69239B832AC0}"/>
              </a:ext>
            </a:extLst>
          </p:cNvPr>
          <p:cNvSpPr txBox="1"/>
          <p:nvPr/>
        </p:nvSpPr>
        <p:spPr>
          <a:xfrm>
            <a:off x="4894236" y="1423426"/>
            <a:ext cx="15607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출강 수학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선생님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경향과 시기별 학습 패턴을 반영한 콘텐츠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누적학습과 확인학습을 한번에 가능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D21C77-A746-4E5E-9CE4-9A3039BC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77" y="1211903"/>
            <a:ext cx="819817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1990F0-91CD-4849-B51B-70EB45E0A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09" y="1504019"/>
            <a:ext cx="805090" cy="108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38627C-2134-437F-BEEF-4A15C95DA9C8}"/>
              </a:ext>
            </a:extLst>
          </p:cNvPr>
          <p:cNvSpPr/>
          <p:nvPr/>
        </p:nvSpPr>
        <p:spPr bwMode="auto">
          <a:xfrm>
            <a:off x="3450988" y="851169"/>
            <a:ext cx="908012" cy="199440"/>
          </a:xfrm>
          <a:prstGeom prst="rect">
            <a:avLst/>
          </a:prstGeom>
          <a:solidFill>
            <a:srgbClr val="C0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2F77B5-0321-4038-B026-5AFDC7C031B4}"/>
              </a:ext>
            </a:extLst>
          </p:cNvPr>
          <p:cNvSpPr txBox="1"/>
          <p:nvPr/>
        </p:nvSpPr>
        <p:spPr>
          <a:xfrm>
            <a:off x="4538416" y="762141"/>
            <a:ext cx="18565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30" dirty="0">
                <a:latin typeface="+mn-ea"/>
                <a:ea typeface="+mn-ea"/>
              </a:rPr>
              <a:t>시기별 꼭 필요한 핵심 문제 학습</a:t>
            </a: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러셀 부천</a:t>
            </a:r>
            <a:endParaRPr lang="en-US" altLang="ko-KR" sz="1400" b="1" spc="-15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수</a:t>
            </a:r>
            <a:r>
              <a:rPr lang="en-US" altLang="ko-KR" sz="1400" b="1" spc="-15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영 주간지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6F006B-3601-4896-A6E4-B2A0E9159AED}"/>
              </a:ext>
            </a:extLst>
          </p:cNvPr>
          <p:cNvSpPr/>
          <p:nvPr/>
        </p:nvSpPr>
        <p:spPr>
          <a:xfrm>
            <a:off x="4468411" y="2556661"/>
            <a:ext cx="202028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2024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주간지 과목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강사진은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CA4819-3618-4451-9876-ED1D41B7DCF8}"/>
              </a:ext>
            </a:extLst>
          </p:cNvPr>
          <p:cNvSpPr/>
          <p:nvPr/>
        </p:nvSpPr>
        <p:spPr>
          <a:xfrm>
            <a:off x="3362935" y="5161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6136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이미지 활용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https://mrusselbc.megastudy.net/intro/2023/final/index.asp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8" name="Picture 2" descr="https://russeldata.megastudy.net/campus/images/russel/intro/2023/final/cont01_img04_05_bc.jpg">
            <a:extLst>
              <a:ext uri="{FF2B5EF4-FFF2-40B4-BE49-F238E27FC236}">
                <a16:creationId xmlns:a16="http://schemas.microsoft.com/office/drawing/2014/main" id="{9C2A438C-B166-4DC8-815F-E4E87546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" y="5092380"/>
            <a:ext cx="2086286" cy="116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russeldata.megastudy.net/campus/images/russel/intro/2023/final/cont01_img04_06_bc.jpg">
            <a:extLst>
              <a:ext uri="{FF2B5EF4-FFF2-40B4-BE49-F238E27FC236}">
                <a16:creationId xmlns:a16="http://schemas.microsoft.com/office/drawing/2014/main" id="{E8ED1159-1747-4682-8677-0BB3169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537" y="5101608"/>
            <a:ext cx="2031503" cy="11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26DBA9-425B-4CB9-B0BC-54E0B0E7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7" y="5844068"/>
            <a:ext cx="2693712" cy="445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43693"/>
              </p:ext>
            </p:extLst>
          </p:nvPr>
        </p:nvGraphicFramePr>
        <p:xfrm>
          <a:off x="249666" y="1227624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2216696" y="1188005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2177924" y="11058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부천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54658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992561" y="5271877"/>
            <a:ext cx="634904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953789" y="51897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A6BE-3792-444D-A028-0A7DCEEC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6" y="552938"/>
            <a:ext cx="3301714" cy="6131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6D05B-E04F-4344-A78B-D23CC2D0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5" y="392148"/>
            <a:ext cx="3218330" cy="6453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8825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순서로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부천에서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0912" y="4725144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09972" y="47251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848207"/>
            <a:ext cx="7952998" cy="589316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21524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연고대반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3255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329628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부천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7759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13631" y="971837"/>
            <a:ext cx="2247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모의고사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/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내신 전형 모집요강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911886" y="342764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873114" y="2606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14B6A29-E1AC-473C-BEDF-72349520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49402"/>
              </p:ext>
            </p:extLst>
          </p:nvPr>
        </p:nvGraphicFramePr>
        <p:xfrm>
          <a:off x="128464" y="1269553"/>
          <a:ext cx="784887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45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3543974156"/>
                    </a:ext>
                  </a:extLst>
                </a:gridCol>
                <a:gridCol w="1398971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605506">
                  <a:extLst>
                    <a:ext uri="{9D8B030D-6E8A-4147-A177-3AD203B41FA5}">
                      <a16:colId xmlns:a16="http://schemas.microsoft.com/office/drawing/2014/main" val="3306886648"/>
                    </a:ext>
                  </a:extLst>
                </a:gridCol>
                <a:gridCol w="1919959">
                  <a:extLst>
                    <a:ext uri="{9D8B030D-6E8A-4147-A177-3AD203B41FA5}">
                      <a16:colId xmlns:a16="http://schemas.microsoft.com/office/drawing/2014/main" val="1429221270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반영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등급 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내신평균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4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 모의고사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학기까지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 기재된 모든 교과 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확통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반영 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1.6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1.8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20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개별 상담 진행 후 정원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50B9A08-F513-4530-9717-BAFEF650A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79159"/>
              </p:ext>
            </p:extLst>
          </p:nvPr>
        </p:nvGraphicFramePr>
        <p:xfrm>
          <a:off x="119626" y="5668660"/>
          <a:ext cx="78488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45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6540726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해당자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 평가원 모의고사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0F8736-E84B-4D71-AA45-DEFC8BC4C1C5}"/>
              </a:ext>
            </a:extLst>
          </p:cNvPr>
          <p:cNvSpPr/>
          <p:nvPr/>
        </p:nvSpPr>
        <p:spPr>
          <a:xfrm>
            <a:off x="128464" y="6078259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문서번호가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작성된 성적증명서 제출은 필수입니다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 (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온라인 모의고사 성적 적용 불가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3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예체능 전형은 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전형까지만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가능하며 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전형 외 인원은 모두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전형으로 지원 혜택이 적용됩니다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자퇴생의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경우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N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수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그린반으로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배정됩니다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89E8FF-3A19-461F-9CFE-835BE3BB0C05}"/>
              </a:ext>
            </a:extLst>
          </p:cNvPr>
          <p:cNvSpPr/>
          <p:nvPr/>
        </p:nvSpPr>
        <p:spPr>
          <a:xfrm>
            <a:off x="9903968" y="596155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D14980-3428-48F4-B971-53101D735AE4}"/>
              </a:ext>
            </a:extLst>
          </p:cNvPr>
          <p:cNvSpPr/>
          <p:nvPr/>
        </p:nvSpPr>
        <p:spPr bwMode="auto">
          <a:xfrm>
            <a:off x="113631" y="4005064"/>
            <a:ext cx="7914633" cy="3823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44C1E7-AAEE-4799-9D55-7728CAA4EE7A}"/>
              </a:ext>
            </a:extLst>
          </p:cNvPr>
          <p:cNvSpPr/>
          <p:nvPr/>
        </p:nvSpPr>
        <p:spPr>
          <a:xfrm>
            <a:off x="74859" y="39229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1280255"/>
            <a:ext cx="7952998" cy="394894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50381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43857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12080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13631" y="1403885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대학교 전형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(23~24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학번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모집요강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B70DE52-C9D8-45FD-A2F5-4AA7E89F6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15297"/>
              </p:ext>
            </p:extLst>
          </p:nvPr>
        </p:nvGraphicFramePr>
        <p:xfrm>
          <a:off x="153631" y="1702477"/>
          <a:ext cx="769616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06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 자격 조건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의예계열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약대 포함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POSTECH / KAIST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UNIST / DGIST / GIST / KENTECH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사관학교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한국교원대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숙명여대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인하대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아주대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세종대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단국대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죽전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숭실대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항공대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기타 교육대학</a:t>
                      </a:r>
                      <a:endParaRPr lang="en-US" altLang="ko-KR" sz="900" b="0" i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수도권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지방국립대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C525311-D1D1-4555-81CE-C9A92F1D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13608"/>
              </p:ext>
            </p:extLst>
          </p:nvPr>
        </p:nvGraphicFramePr>
        <p:xfrm>
          <a:off x="153631" y="3988318"/>
          <a:ext cx="76961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06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</a:p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대학교 재학증명서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합격증명서</a:t>
                      </a:r>
                      <a:r>
                        <a:rPr lang="en-US" altLang="ko-KR" sz="900" b="0" i="0" strike="sng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strike="sngStrike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휴학증명서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中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72FCFB-9AE0-49DF-A94D-D78611B05D34}"/>
              </a:ext>
            </a:extLst>
          </p:cNvPr>
          <p:cNvSpPr/>
          <p:nvPr/>
        </p:nvSpPr>
        <p:spPr>
          <a:xfrm>
            <a:off x="154325" y="4419959"/>
            <a:ext cx="7714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대학교 전형은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23~24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학번까지 적용되며 이전 학번은 별도 상담이 필요합니다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위 기준은 “최종합격“ 기준으로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, 1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차 합격자의 경우 “최종합격“ 해당 반 전형보다 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단계 아래로 인정합니다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대학교 전형 입학 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혜택을 적용을 받을 경우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1',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혜택을 적용 받을 경우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2'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로 배정됩니다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FC467-E19D-4C93-B4EB-6D71B925A335}"/>
              </a:ext>
            </a:extLst>
          </p:cNvPr>
          <p:cNvSpPr/>
          <p:nvPr/>
        </p:nvSpPr>
        <p:spPr>
          <a:xfrm>
            <a:off x="9904092" y="409757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AF1772-3238-4464-B209-ABFFECF3DD32}"/>
              </a:ext>
            </a:extLst>
          </p:cNvPr>
          <p:cNvSpPr/>
          <p:nvPr/>
        </p:nvSpPr>
        <p:spPr bwMode="auto">
          <a:xfrm>
            <a:off x="3690413" y="4130291"/>
            <a:ext cx="646696" cy="22359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AF9154-D70F-418C-89BD-2AE919AA74A5}"/>
              </a:ext>
            </a:extLst>
          </p:cNvPr>
          <p:cNvSpPr/>
          <p:nvPr/>
        </p:nvSpPr>
        <p:spPr>
          <a:xfrm>
            <a:off x="3651640" y="404817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355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332860"/>
            <a:ext cx="7952998" cy="69845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98438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231204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교체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 내용 다음페이지까지 이어짐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2606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23363" y="396015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지원혜택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64A449-BA05-4291-8729-1CF6EFDB69D2}"/>
              </a:ext>
            </a:extLst>
          </p:cNvPr>
          <p:cNvSpPr/>
          <p:nvPr/>
        </p:nvSpPr>
        <p:spPr>
          <a:xfrm>
            <a:off x="9904412" y="438221"/>
            <a:ext cx="1296144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23/12/04 Update</a:t>
            </a:r>
            <a:endParaRPr lang="ko-KR" altLang="en-US" sz="1000" dirty="0">
              <a:latin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32BDB7C-9828-42EB-9789-2B8F392DF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19443"/>
              </p:ext>
            </p:extLst>
          </p:nvPr>
        </p:nvGraphicFramePr>
        <p:xfrm>
          <a:off x="133393" y="646805"/>
          <a:ext cx="7771935" cy="639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53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472233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3708349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196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 수강 단과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비용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196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0477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055405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  <a:tr h="30477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95319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157371"/>
                  </a:ext>
                </a:extLst>
              </a:tr>
              <a:tr h="30477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8507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  <a:endParaRPr lang="ko-KR" alt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1738"/>
                  </a:ext>
                </a:extLst>
              </a:tr>
              <a:tr h="304777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77506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37672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45249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16744"/>
                  </a:ext>
                </a:extLst>
              </a:tr>
              <a:tr h="304777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73657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12913"/>
                  </a:ext>
                </a:extLst>
              </a:tr>
              <a:tr h="30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87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40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84492" y="3861048"/>
            <a:ext cx="7952998" cy="223204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62334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장학혜택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-13909" y="37888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07422" y="3924203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장학혜택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09F0B0-9977-42A6-91B0-EFD3BF12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78865"/>
              </p:ext>
            </p:extLst>
          </p:nvPr>
        </p:nvGraphicFramePr>
        <p:xfrm>
          <a:off x="107422" y="4258025"/>
          <a:ext cx="7920038" cy="99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678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6298360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17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자매 동반 등록 시 단과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 모두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전년도 러셀 부천을 다녔던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재원생은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이상 연속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재원 시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23E3ED-8847-4289-9953-257BE245774F}"/>
              </a:ext>
            </a:extLst>
          </p:cNvPr>
          <p:cNvSpPr/>
          <p:nvPr/>
        </p:nvSpPr>
        <p:spPr>
          <a:xfrm>
            <a:off x="114562" y="525620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적용 시 제출서류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: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가족관계증명서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신청 시점을 기준으로 하며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이전 수강료에 소급 적용되지 않습니다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중복 적용되지 않으며 유리한 조건의 혜택을 선택하여 적용합니다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상기 내용은 학원 사정에 의해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sz="900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6BC7B5-6124-4F34-9348-F6791F7DA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2536"/>
              </p:ext>
            </p:extLst>
          </p:nvPr>
        </p:nvGraphicFramePr>
        <p:xfrm>
          <a:off x="84492" y="405338"/>
          <a:ext cx="792003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678">
                  <a:extLst>
                    <a:ext uri="{9D8B030D-6E8A-4147-A177-3AD203B41FA5}">
                      <a16:colId xmlns:a16="http://schemas.microsoft.com/office/drawing/2014/main" val="3179796593"/>
                    </a:ext>
                  </a:extLst>
                </a:gridCol>
                <a:gridCol w="2519344">
                  <a:extLst>
                    <a:ext uri="{9D8B030D-6E8A-4147-A177-3AD203B41FA5}">
                      <a16:colId xmlns:a16="http://schemas.microsoft.com/office/drawing/2014/main" val="3989910333"/>
                    </a:ext>
                  </a:extLst>
                </a:gridCol>
                <a:gridCol w="3779016">
                  <a:extLst>
                    <a:ext uri="{9D8B030D-6E8A-4147-A177-3AD203B41FA5}">
                      <a16:colId xmlns:a16="http://schemas.microsoft.com/office/drawing/2014/main" val="3428938844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769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71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532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7931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2228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4255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9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291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1077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3AD2F-EF36-48A5-861B-C0C919259BFC}"/>
              </a:ext>
            </a:extLst>
          </p:cNvPr>
          <p:cNvSpPr/>
          <p:nvPr/>
        </p:nvSpPr>
        <p:spPr>
          <a:xfrm>
            <a:off x="65754" y="3235944"/>
            <a:ext cx="791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단과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수강시간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(3.5T/7T/10.5T/14T/17.5T)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은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주일 기준이며 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T’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는 수업 시간을 의미합니다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모집요강 및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지원혜택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등 상기 내용은 학원 사정에 의해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sz="900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85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DEA809-C731-4158-B1FF-69237D4E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2" y="2011283"/>
            <a:ext cx="6624000" cy="36621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03218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부천을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6033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579958" y="1353473"/>
            <a:ext cx="832651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541186" y="12713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4848D1-7963-4757-BEEE-C4D548D2FB80}"/>
              </a:ext>
            </a:extLst>
          </p:cNvPr>
          <p:cNvSpPr/>
          <p:nvPr/>
        </p:nvSpPr>
        <p:spPr>
          <a:xfrm>
            <a:off x="625186" y="19337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93541</TotalTime>
  <Words>7864</Words>
  <Application>Microsoft Office PowerPoint</Application>
  <PresentationFormat>A4 용지(210x297mm)</PresentationFormat>
  <Paragraphs>1587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46</vt:i4>
      </vt:variant>
    </vt:vector>
  </HeadingPairs>
  <TitlesOfParts>
    <vt:vector size="68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15297</cp:revision>
  <cp:lastPrinted>2021-11-15T10:46:54Z</cp:lastPrinted>
  <dcterms:created xsi:type="dcterms:W3CDTF">2010-04-05T09:26:10Z</dcterms:created>
  <dcterms:modified xsi:type="dcterms:W3CDTF">2023-12-04T02:22:58Z</dcterms:modified>
</cp:coreProperties>
</file>